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2404050" cy="43205400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jynA4iaUlTnc5X8CjxruANmC81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420" y="2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496605dec7_0_23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00" cy="44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/>
              <a:t>RELATO DE CASO</a:t>
            </a:r>
            <a:endParaRPr sz="1500" b="1"/>
          </a:p>
        </p:txBody>
      </p:sp>
      <p:sp>
        <p:nvSpPr>
          <p:cNvPr id="106" name="Google Shape;106;g1496605dec7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24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1620837" y="10080625"/>
            <a:ext cx="29162375" cy="28514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ctr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None/>
              <a:defRPr/>
            </a:lvl1pPr>
            <a:lvl2pPr lvl="1" algn="ctr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None/>
              <a:defRPr/>
            </a:lvl2pPr>
            <a:lvl3pPr lvl="2" algn="ctr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None/>
              <a:defRPr/>
            </a:lvl3pPr>
            <a:lvl4pPr lvl="3" algn="ctr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/>
            </a:lvl4pPr>
            <a:lvl5pPr lvl="4" algn="ctr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/>
            </a:lvl5pPr>
            <a:lvl6pPr lvl="5" algn="ctr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/>
            </a:lvl6pPr>
            <a:lvl7pPr lvl="6" algn="ctr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/>
            </a:lvl7pPr>
            <a:lvl8pPr lvl="7" algn="ctr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/>
            </a:lvl8pPr>
            <a:lvl9pPr lvl="8" algn="ctr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 rot="5400000">
            <a:off x="8705850" y="16517937"/>
            <a:ext cx="36864924" cy="72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 rot="5400000">
            <a:off x="-5951537" y="9302750"/>
            <a:ext cx="36864924" cy="21720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 rot="5400000">
            <a:off x="1944688" y="9756774"/>
            <a:ext cx="28514674" cy="2916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6351588" y="30243463"/>
            <a:ext cx="19442111" cy="357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>
            <a:spLocks noGrp="1"/>
          </p:cNvSpPr>
          <p:nvPr>
            <p:ph type="pic" idx="2"/>
          </p:nvPr>
        </p:nvSpPr>
        <p:spPr>
          <a:xfrm>
            <a:off x="6351588" y="3860800"/>
            <a:ext cx="19442111" cy="2592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351588" y="33813750"/>
            <a:ext cx="19442111" cy="507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12669838" y="1720850"/>
            <a:ext cx="18113375" cy="3687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2"/>
          </p:nvPr>
        </p:nvSpPr>
        <p:spPr>
          <a:xfrm>
            <a:off x="1620838" y="9040813"/>
            <a:ext cx="10660062" cy="295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2"/>
          </p:nvPr>
        </p:nvSpPr>
        <p:spPr>
          <a:xfrm>
            <a:off x="1620838" y="13701713"/>
            <a:ext cx="14316075" cy="24893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3"/>
          </p:nvPr>
        </p:nvSpPr>
        <p:spPr>
          <a:xfrm>
            <a:off x="16460788" y="9671050"/>
            <a:ext cx="14322425" cy="4030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4"/>
          </p:nvPr>
        </p:nvSpPr>
        <p:spPr>
          <a:xfrm>
            <a:off x="16460788" y="13701713"/>
            <a:ext cx="14322425" cy="24893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20838" y="10080625"/>
            <a:ext cx="14504987" cy="28514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6278225" y="10080625"/>
            <a:ext cx="14504989" cy="28514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20837" y="10080625"/>
            <a:ext cx="29162375" cy="28514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125" tIns="216050" rIns="432125" bIns="21605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g1496605dec7_0_23"/>
          <p:cNvPicPr preferRelativeResize="0"/>
          <p:nvPr/>
        </p:nvPicPr>
        <p:blipFill rotWithShape="1">
          <a:blip r:embed="rId3">
            <a:alphaModFix/>
          </a:blip>
          <a:srcRect t="27346"/>
          <a:stretch/>
        </p:blipFill>
        <p:spPr>
          <a:xfrm>
            <a:off x="0" y="401093"/>
            <a:ext cx="32404048" cy="895351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g1496605dec7_0_23"/>
          <p:cNvSpPr txBox="1"/>
          <p:nvPr/>
        </p:nvSpPr>
        <p:spPr>
          <a:xfrm>
            <a:off x="323850" y="3389312"/>
            <a:ext cx="31683300" cy="3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NOME E SOBRENOME DO AUTOR</a:t>
            </a:r>
            <a:r>
              <a:rPr lang="en-US" sz="3200" b="1" i="0" u="none" strike="noStrike" cap="none" baseline="300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(ARIAL 32, CENTRALIZADO</a:t>
            </a:r>
            <a:r>
              <a:rPr lang="en-US" sz="32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pt-BR" sz="3200" b="1" i="0" u="none" strike="noStrike" cap="none" dirty="0" smtClean="0">
                <a:solidFill>
                  <a:srgbClr val="FF0000"/>
                </a:solidFill>
                <a:sym typeface="Arial"/>
              </a:rPr>
              <a:t> – inserir nome e sobrenome de todos os autores (integrantes do grupo do PI)</a:t>
            </a:r>
            <a:endParaRPr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dirty="0" smtClean="0"/>
              <a:t>FERNANDA DE FÁTIMA DA SILVA DEVECHIO, JULIANA BORSARI, LUIS ANTÔNIO PETRECA</a:t>
            </a:r>
            <a:r>
              <a:rPr lang="en-US" sz="3200" b="1" i="0" u="none" strike="noStrike" cap="none" baseline="30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(ARIAL 32, CENTRALIZADO)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buClr>
                <a:schemeClr val="dk1"/>
              </a:buClr>
              <a:buSzPts val="2400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lang="en-US" sz="2400" dirty="0" smtClean="0">
                <a:solidFill>
                  <a:srgbClr val="FF0000"/>
                </a:solidFill>
              </a:rPr>
              <a:t>AUTORES</a:t>
            </a:r>
            <a:r>
              <a:rPr lang="en-US" sz="2400" dirty="0" smtClean="0"/>
              <a:t> 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Graduando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Engenharia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Agronômica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UNIFEOB, São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João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 Boa Vista-SP/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Brasil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(ARIAL 24, CENTRALIZADO)</a:t>
            </a:r>
            <a:endParaRPr dirty="0"/>
          </a:p>
          <a:p>
            <a:pPr lvl="0" algn="ctr">
              <a:buSzPts val="2400"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n-US" sz="2400" dirty="0"/>
              <a:t>O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RIENTADOR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dirty="0" err="1" smtClean="0">
                <a:solidFill>
                  <a:schemeClr val="dk1"/>
                </a:solidFill>
              </a:rPr>
              <a:t>Professores</a:t>
            </a:r>
            <a:r>
              <a:rPr lang="en-US" sz="2400" dirty="0" smtClean="0">
                <a:solidFill>
                  <a:schemeClr val="dk1"/>
                </a:solidFill>
              </a:rPr>
              <a:t>, </a:t>
            </a:r>
            <a:r>
              <a:rPr lang="en-US" sz="2400" dirty="0" err="1">
                <a:solidFill>
                  <a:schemeClr val="dk1"/>
                </a:solidFill>
              </a:rPr>
              <a:t>Engenharia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Agronômica</a:t>
            </a:r>
            <a:r>
              <a:rPr lang="en-US" sz="2400" dirty="0">
                <a:solidFill>
                  <a:schemeClr val="dk1"/>
                </a:solidFill>
              </a:rPr>
              <a:t>, </a:t>
            </a:r>
            <a:r>
              <a:rPr lang="en-US" sz="2400" dirty="0" smtClean="0">
                <a:solidFill>
                  <a:schemeClr val="dk1"/>
                </a:solidFill>
              </a:rPr>
              <a:t>UNIFEOB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ARIAL 24, CENTRALIZADO)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1496605dec7_0_23"/>
          <p:cNvSpPr txBox="1"/>
          <p:nvPr/>
        </p:nvSpPr>
        <p:spPr>
          <a:xfrm>
            <a:off x="928687" y="7979225"/>
            <a:ext cx="15273300" cy="17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</a:rPr>
              <a:t>RESUMO E PALAVRAS-CHAVE</a:t>
            </a:r>
            <a:r>
              <a:rPr lang="en-US" sz="4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(ARIAL 40, CENTRALIZADO)</a:t>
            </a:r>
            <a:endParaRPr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digitado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ARIAL 28,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justificado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dirty="0" err="1">
                <a:solidFill>
                  <a:schemeClr val="dk1"/>
                </a:solidFill>
              </a:rPr>
              <a:t>minúsculo</a:t>
            </a:r>
            <a:r>
              <a:rPr lang="en-US" sz="2800" dirty="0">
                <a:solidFill>
                  <a:schemeClr val="dk1"/>
                </a:solidFill>
              </a:rPr>
              <a:t>, 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espaçamento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parágrafo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1,5</a:t>
            </a:r>
            <a:r>
              <a:rPr lang="en-US" sz="32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Inserir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aqui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rgbClr val="FF0000"/>
                </a:solidFill>
              </a:rPr>
              <a:t>descrição </a:t>
            </a:r>
            <a:r>
              <a:rPr lang="pt-BR" sz="2800" dirty="0">
                <a:solidFill>
                  <a:srgbClr val="FF0000"/>
                </a:solidFill>
              </a:rPr>
              <a:t>resumida do que foi abordado no PI</a:t>
            </a:r>
            <a:r>
              <a:rPr lang="pt-BR" sz="2800" dirty="0" smtClean="0">
                <a:solidFill>
                  <a:srgbClr val="FF0000"/>
                </a:solidFill>
              </a:rPr>
              <a:t>.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pt-BR" sz="2800" dirty="0">
              <a:solidFill>
                <a:schemeClr val="dk1"/>
              </a:solidFill>
            </a:endParaRPr>
          </a:p>
          <a:p>
            <a:r>
              <a:rPr lang="pt-BR" sz="2800" dirty="0">
                <a:solidFill>
                  <a:srgbClr val="FF0000"/>
                </a:solidFill>
              </a:rPr>
              <a:t>- Palavras-chave: mínimo 3 e máximo 5.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800" dirty="0">
              <a:solidFill>
                <a:schemeClr val="dk1"/>
              </a:solidFill>
            </a:endParaRPr>
          </a:p>
        </p:txBody>
      </p:sp>
      <p:sp>
        <p:nvSpPr>
          <p:cNvPr id="111" name="Google Shape;111;g1496605dec7_0_23"/>
          <p:cNvSpPr txBox="1"/>
          <p:nvPr/>
        </p:nvSpPr>
        <p:spPr>
          <a:xfrm>
            <a:off x="16202025" y="36984000"/>
            <a:ext cx="15700200" cy="23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r>
              <a:rPr lang="en-US" sz="2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(ARIAL 28, justificado) SOMENTE AS REFERÊNCIAS QUE ESTIVEREM CITADAS NO BANNER DEVEM SER COLOCADAS AQUI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Ex: BIANCHI, D.; CROMBLEHOLME,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T.; D’A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LTON</a:t>
            </a: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M. </a:t>
            </a:r>
            <a:r>
              <a:rPr lang="en-US" sz="2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Holoprosencephaly. Fetology Diagnosis and Manangement of the fetal patient</a:t>
            </a: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Copyrigth. McGraw Hill-Nova York. 2000.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1496605dec7_0_23"/>
          <p:cNvSpPr txBox="1"/>
          <p:nvPr/>
        </p:nvSpPr>
        <p:spPr>
          <a:xfrm>
            <a:off x="1181087" y="37474975"/>
            <a:ext cx="141144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Figura 1 A e B.  AS FIGURAS DEVEM TER O TAMANHO MÁXIMO DE 20 CM DE ALTURA E 37 DE LARGURA (CUIDADO PARA NÃO HAVER DISTORÇÃO.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 CASO DE FIGURAS UTILIZAR  CHAMADAS NO TEXTO E LEGENDA  OBRIGATÓRIAMENTE (ARIAL 24, minúsculo,JUSTIFICADO)</a:t>
            </a:r>
            <a:endParaRPr/>
          </a:p>
        </p:txBody>
      </p:sp>
      <p:sp>
        <p:nvSpPr>
          <p:cNvPr id="113" name="Google Shape;113;g1496605dec7_0_23"/>
          <p:cNvSpPr txBox="1"/>
          <p:nvPr/>
        </p:nvSpPr>
        <p:spPr>
          <a:xfrm>
            <a:off x="409575" y="1655762"/>
            <a:ext cx="31395900" cy="19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6000" b="1" i="0" u="none" dirty="0">
                <a:solidFill>
                  <a:srgbClr val="FF0000"/>
                </a:solidFill>
                <a:sym typeface="Arial"/>
              </a:rPr>
              <a:t>TÍTULO DO TRABALHO</a:t>
            </a:r>
            <a:endParaRPr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6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(ARIAL 60, CENTRALIZADO</a:t>
            </a:r>
            <a:r>
              <a:rPr lang="en-US" sz="6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dirty="0"/>
          </a:p>
        </p:txBody>
      </p:sp>
      <p:sp>
        <p:nvSpPr>
          <p:cNvPr id="114" name="Google Shape;114;g1496605dec7_0_23"/>
          <p:cNvSpPr txBox="1"/>
          <p:nvPr/>
        </p:nvSpPr>
        <p:spPr>
          <a:xfrm>
            <a:off x="22826663" y="23888700"/>
            <a:ext cx="5541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/>
          </a:p>
        </p:txBody>
      </p:sp>
      <p:sp>
        <p:nvSpPr>
          <p:cNvPr id="115" name="Google Shape;115;g1496605dec7_0_23"/>
          <p:cNvSpPr txBox="1"/>
          <p:nvPr/>
        </p:nvSpPr>
        <p:spPr>
          <a:xfrm>
            <a:off x="31129288" y="23931563"/>
            <a:ext cx="6111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/>
          </a:p>
        </p:txBody>
      </p:sp>
      <p:sp>
        <p:nvSpPr>
          <p:cNvPr id="116" name="Google Shape;116;g1496605dec7_0_23"/>
          <p:cNvSpPr txBox="1"/>
          <p:nvPr/>
        </p:nvSpPr>
        <p:spPr>
          <a:xfrm>
            <a:off x="1206563" y="21554137"/>
            <a:ext cx="15481200" cy="330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</a:rPr>
              <a:t>OBJETIVOS</a:t>
            </a:r>
            <a:r>
              <a:rPr lang="en-US" sz="4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(ARIAL 40, CENTRALIZADO)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t-BR" sz="2800" dirty="0" smtClean="0">
                <a:solidFill>
                  <a:schemeClr val="dk1"/>
                </a:solidFill>
              </a:rPr>
              <a:t>O </a:t>
            </a:r>
            <a:r>
              <a:rPr lang="pt-BR" sz="2800" dirty="0">
                <a:solidFill>
                  <a:schemeClr val="dk1"/>
                </a:solidFill>
              </a:rPr>
              <a:t>objetivo do trabalho foi realizar uma análise de autorização e crime ambiental de uma propriedade agrícola e posterior regularização ambiental, bem como as interferências provocadas na atividade agropecuária e medidas de mitigação dos efeitos.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</p:txBody>
      </p:sp>
      <p:sp>
        <p:nvSpPr>
          <p:cNvPr id="117" name="Google Shape;117;g1496605dec7_0_23"/>
          <p:cNvSpPr txBox="1"/>
          <p:nvPr/>
        </p:nvSpPr>
        <p:spPr>
          <a:xfrm>
            <a:off x="643675" y="14787113"/>
            <a:ext cx="15843300" cy="27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</a:rPr>
              <a:t>INTRODUÇÃO </a:t>
            </a:r>
            <a:endParaRPr sz="400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</a:rPr>
              <a:t>(COM REVISÃO BIBLIOGRÁFICA -</a:t>
            </a:r>
            <a:r>
              <a:rPr lang="en-US" sz="4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ARIAL 40, CENTRALIZADO)</a:t>
            </a:r>
            <a:endParaRPr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digitado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ARIAL 28,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justificado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dirty="0" err="1">
                <a:solidFill>
                  <a:schemeClr val="dk1"/>
                </a:solidFill>
              </a:rPr>
              <a:t>minúsculo</a:t>
            </a:r>
            <a:r>
              <a:rPr lang="en-US" sz="2800" dirty="0">
                <a:solidFill>
                  <a:schemeClr val="dk1"/>
                </a:solidFill>
              </a:rPr>
              <a:t>,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espaçamento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parágrafo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1,5</a:t>
            </a:r>
            <a:r>
              <a:rPr lang="en-US" sz="32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 algn="just"/>
            <a:r>
              <a:rPr lang="pt-BR" sz="2800" dirty="0" smtClean="0">
                <a:solidFill>
                  <a:srgbClr val="FF0000"/>
                </a:solidFill>
              </a:rPr>
              <a:t>Procure </a:t>
            </a:r>
            <a:r>
              <a:rPr lang="pt-BR" sz="2800" dirty="0">
                <a:solidFill>
                  <a:srgbClr val="FF0000"/>
                </a:solidFill>
              </a:rPr>
              <a:t>na literatura científica (livros, revistas, etc.) pelo menos 5 citações de autores diferentes que abordem a respeito do tema do PI e descreva com suas palavras, colocando a citação do autor e ano que você utilizou como base em cada parágrafo escrito.</a:t>
            </a:r>
          </a:p>
          <a:p>
            <a:pPr algn="just"/>
            <a:r>
              <a:rPr lang="pt-BR" sz="2800" i="1" dirty="0">
                <a:solidFill>
                  <a:srgbClr val="FF0000"/>
                </a:solidFill>
              </a:rPr>
              <a:t>Exemplo: </a:t>
            </a:r>
            <a:endParaRPr lang="pt-BR" sz="2800" dirty="0">
              <a:solidFill>
                <a:srgbClr val="FF0000"/>
              </a:solidFill>
            </a:endParaRPr>
          </a:p>
          <a:p>
            <a:pPr algn="just"/>
            <a:r>
              <a:rPr lang="pt-BR" sz="2800" i="1" dirty="0">
                <a:solidFill>
                  <a:srgbClr val="FF0000"/>
                </a:solidFill>
              </a:rPr>
              <a:t>O último relatório da Organização das Nações Unidas estimou 7,7 bilhões de pessoas em todo o mundo, onde aproximadamente 56% residem em áreas urbanas. A população mundial continuará a crescer, e as projeções da ONU indicam que a população global pode crescer para cerca de 8,5 bilhões em 2030 para 10,9 bilhões em 2100, com concentrações crescentes nas cidades (UN-HABITAT, 2020). De acordo com o relatório FAO (2016), essa expansão acelerada das áreas urbanas tem profundas implicações na degradação ambiental, no consumo de energia, nas emissões de gases de efeito estufa e nas mudanças climáticas. Portanto, são necessárias formas de mitigar a expansão, especialmente em países em desenvolvimento onde o planejamento ambiental urbano tende a ser menos eficiente (SUN et al., 2020; NATHANIEL et al., 2021).</a:t>
            </a:r>
            <a:endParaRPr sz="2800" dirty="0">
              <a:solidFill>
                <a:srgbClr val="FF0000"/>
              </a:solidFill>
            </a:endParaRPr>
          </a:p>
        </p:txBody>
      </p:sp>
      <p:sp>
        <p:nvSpPr>
          <p:cNvPr id="118" name="Google Shape;118;g1496605dec7_0_23"/>
          <p:cNvSpPr txBox="1"/>
          <p:nvPr/>
        </p:nvSpPr>
        <p:spPr>
          <a:xfrm>
            <a:off x="1025525" y="29127450"/>
            <a:ext cx="14114400" cy="71994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5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g1496605dec7_0_23" descr="C:\Users\kelly.ribeiro\Documents\2015\logo UNIFEOB\novo logo UNIFEOB AZUL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7700" y="1674812"/>
            <a:ext cx="6919911" cy="156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g1496605dec7_0_23"/>
          <p:cNvSpPr txBox="1"/>
          <p:nvPr/>
        </p:nvSpPr>
        <p:spPr>
          <a:xfrm>
            <a:off x="6705425" y="576250"/>
            <a:ext cx="174075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600" b="1">
                <a:solidFill>
                  <a:schemeClr val="lt1"/>
                </a:solidFill>
              </a:rPr>
              <a:t>8</a:t>
            </a:r>
            <a:r>
              <a:rPr lang="en-US" sz="3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º Encontro Científico-Acadêmico da UNIFEOB - 20</a:t>
            </a:r>
            <a:r>
              <a:rPr lang="en-US" sz="3600" b="1">
                <a:solidFill>
                  <a:schemeClr val="lt1"/>
                </a:solidFill>
              </a:rPr>
              <a:t>22- RELATO DE CASO</a:t>
            </a:r>
            <a:endParaRPr/>
          </a:p>
        </p:txBody>
      </p:sp>
      <p:pic>
        <p:nvPicPr>
          <p:cNvPr id="121" name="Google Shape;121;g1496605dec7_0_23"/>
          <p:cNvPicPr preferRelativeResize="0"/>
          <p:nvPr/>
        </p:nvPicPr>
        <p:blipFill rotWithShape="1">
          <a:blip r:embed="rId3">
            <a:alphaModFix/>
          </a:blip>
          <a:srcRect t="27346"/>
          <a:stretch/>
        </p:blipFill>
        <p:spPr>
          <a:xfrm>
            <a:off x="0" y="42309750"/>
            <a:ext cx="32404048" cy="895351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1496605dec7_0_23"/>
          <p:cNvSpPr txBox="1"/>
          <p:nvPr/>
        </p:nvSpPr>
        <p:spPr>
          <a:xfrm>
            <a:off x="10242550" y="42484675"/>
            <a:ext cx="119205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600" b="1">
                <a:solidFill>
                  <a:schemeClr val="lt1"/>
                </a:solidFill>
              </a:rPr>
              <a:t>8</a:t>
            </a:r>
            <a:r>
              <a:rPr lang="en-US" sz="3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º Encontro Científico-Acadêmico da UNIFEOB - 202</a:t>
            </a:r>
            <a:r>
              <a:rPr lang="en-US" sz="3600" b="1">
                <a:solidFill>
                  <a:schemeClr val="lt1"/>
                </a:solidFill>
              </a:rPr>
              <a:t>2</a:t>
            </a:r>
            <a:endParaRPr/>
          </a:p>
        </p:txBody>
      </p:sp>
      <p:sp>
        <p:nvSpPr>
          <p:cNvPr id="123" name="Google Shape;123;g1496605dec7_0_23"/>
          <p:cNvSpPr txBox="1"/>
          <p:nvPr/>
        </p:nvSpPr>
        <p:spPr>
          <a:xfrm>
            <a:off x="16486975" y="8400556"/>
            <a:ext cx="154812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</a:rPr>
              <a:t>DESCRIÇÃO (RELATO - </a:t>
            </a:r>
            <a:r>
              <a:rPr lang="en-US" sz="4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ARIAL 40, CENTRALIZADO)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digitado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ARIAL 28,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justificado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dirty="0" err="1">
                <a:solidFill>
                  <a:schemeClr val="dk1"/>
                </a:solidFill>
              </a:rPr>
              <a:t>minúsculo</a:t>
            </a:r>
            <a:r>
              <a:rPr lang="en-US" sz="2800" dirty="0">
                <a:solidFill>
                  <a:schemeClr val="dk1"/>
                </a:solidFill>
              </a:rPr>
              <a:t>,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espaçamento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parágrafo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1,5</a:t>
            </a:r>
            <a:r>
              <a:rPr lang="en-US" sz="2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en-US" sz="2800" dirty="0">
              <a:solidFill>
                <a:schemeClr val="dk1"/>
              </a:solidFill>
            </a:endParaRPr>
          </a:p>
          <a:p>
            <a:pPr algn="just"/>
            <a:r>
              <a:rPr lang="pt-BR" sz="2800" dirty="0">
                <a:solidFill>
                  <a:srgbClr val="FF0000"/>
                </a:solidFill>
              </a:rPr>
              <a:t>aqui inserir as informações fornecidas da propriedade e inserir: </a:t>
            </a:r>
          </a:p>
          <a:p>
            <a:pPr algn="just"/>
            <a:r>
              <a:rPr lang="pt-BR" sz="2800" dirty="0">
                <a:solidFill>
                  <a:srgbClr val="FF0000"/>
                </a:solidFill>
              </a:rPr>
              <a:t>1) Análise se há autorização ambiental e se a conduta configura crime ambiental.</a:t>
            </a:r>
          </a:p>
          <a:p>
            <a:pPr algn="just"/>
            <a:r>
              <a:rPr lang="pt-BR" sz="2800" dirty="0">
                <a:solidFill>
                  <a:srgbClr val="FF0000"/>
                </a:solidFill>
              </a:rPr>
              <a:t>2) Análise se a propriedade pode realizar a regularização ambiental.</a:t>
            </a:r>
          </a:p>
          <a:p>
            <a:pPr algn="just"/>
            <a:r>
              <a:rPr lang="pt-BR" sz="2800" dirty="0">
                <a:solidFill>
                  <a:srgbClr val="FF0000"/>
                </a:solidFill>
              </a:rPr>
              <a:t>3) Baseado nos conceitos de agrometeorologia, o que esse desmatamento interfere na atividade agrícola ou pecuária da sua propriedade. E quais medidas devem ser tomadas para mitigar esses efeitos.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dirty="0"/>
          </a:p>
        </p:txBody>
      </p:sp>
      <p:sp>
        <p:nvSpPr>
          <p:cNvPr id="124" name="Google Shape;124;g1496605dec7_0_23"/>
          <p:cNvSpPr txBox="1"/>
          <p:nvPr/>
        </p:nvSpPr>
        <p:spPr>
          <a:xfrm>
            <a:off x="16201963" y="27105825"/>
            <a:ext cx="154812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</a:rPr>
              <a:t>CONCLUSÃO</a:t>
            </a:r>
            <a:r>
              <a:rPr lang="en-US" sz="4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(ARIAL 40, CENTRALIZADO)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digitado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ARIAL 28,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justificado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dirty="0" err="1">
                <a:solidFill>
                  <a:schemeClr val="dk1"/>
                </a:solidFill>
              </a:rPr>
              <a:t>minúsculo</a:t>
            </a:r>
            <a:r>
              <a:rPr lang="en-US" sz="2800" dirty="0">
                <a:solidFill>
                  <a:schemeClr val="dk1"/>
                </a:solidFill>
              </a:rPr>
              <a:t>,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espaçamento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parágrafo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1,5</a:t>
            </a:r>
            <a:r>
              <a:rPr lang="en-US" sz="28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2800" b="0" i="0" u="none" dirty="0" smtClean="0">
              <a:solidFill>
                <a:srgbClr val="FF0000"/>
              </a:solidFill>
              <a:sym typeface="Arial"/>
            </a:endParaRPr>
          </a:p>
          <a:p>
            <a:pPr lvl="0" algn="just">
              <a:lnSpc>
                <a:spcPct val="150000"/>
              </a:lnSpc>
              <a:buClr>
                <a:schemeClr val="dk1"/>
              </a:buClr>
              <a:buSzPts val="4400"/>
            </a:pPr>
            <a:r>
              <a:rPr lang="pt-BR" sz="2800" dirty="0">
                <a:solidFill>
                  <a:srgbClr val="FF0000"/>
                </a:solidFill>
              </a:rPr>
              <a:t>quais as conclusões do grupo a respeito da situação proposta e das atividades propostas pelo grupo para regularização da propriedade.</a:t>
            </a:r>
            <a:endParaRPr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239</Words>
  <Application>Microsoft Office PowerPoint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Design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UNIFEOB</dc:creator>
  <cp:lastModifiedBy>Fernanda de Fátima da Silva</cp:lastModifiedBy>
  <cp:revision>4</cp:revision>
  <dcterms:created xsi:type="dcterms:W3CDTF">2009-11-13T00:24:20Z</dcterms:created>
  <dcterms:modified xsi:type="dcterms:W3CDTF">2022-10-10T17:37:30Z</dcterms:modified>
</cp:coreProperties>
</file>