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3"/>
  </p:notesMasterIdLst>
  <p:sldIdLst>
    <p:sldId id="256" r:id="rId2"/>
  </p:sldIdLst>
  <p:sldSz cx="32404050" cy="432054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427" y="19"/>
      </p:cViewPr>
      <p:guideLst>
        <p:guide orient="horz" pos="13608"/>
        <p:guide pos="1020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620837" y="10080625"/>
            <a:ext cx="29162375" cy="285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ctr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None/>
              <a:defRPr/>
            </a:lvl1pPr>
            <a:lvl2pPr lvl="1" algn="ctr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None/>
              <a:defRPr/>
            </a:lvl2pPr>
            <a:lvl3pPr lvl="2" algn="ctr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/>
            </a:lvl3pPr>
            <a:lvl4pPr lvl="3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/>
            </a:lvl4pPr>
            <a:lvl5pPr lvl="4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/>
            </a:lvl5pPr>
            <a:lvl6pPr lvl="5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/>
            </a:lvl6pPr>
            <a:lvl7pPr lvl="6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/>
            </a:lvl7pPr>
            <a:lvl8pPr lvl="7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/>
            </a:lvl8pPr>
            <a:lvl9pPr lvl="8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rot="5400000">
            <a:off x="8705850" y="16517937"/>
            <a:ext cx="36864924" cy="7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 rot="5400000">
            <a:off x="-5951537" y="9302750"/>
            <a:ext cx="36864924" cy="217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1944688" y="9756774"/>
            <a:ext cx="28514674" cy="291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351588" y="30243463"/>
            <a:ext cx="19442111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6351588" y="3860800"/>
            <a:ext cx="19442111" cy="259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351588" y="33813750"/>
            <a:ext cx="19442111" cy="507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2669838" y="1720850"/>
            <a:ext cx="18113375" cy="368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1620838" y="9040813"/>
            <a:ext cx="10660062" cy="295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1620838" y="13701713"/>
            <a:ext cx="14316075" cy="2489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16460788" y="9671050"/>
            <a:ext cx="14322425" cy="403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16460788" y="13701713"/>
            <a:ext cx="14322425" cy="2489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620838" y="10080625"/>
            <a:ext cx="14504987" cy="285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16278225" y="10080625"/>
            <a:ext cx="14504989" cy="285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0837" y="10080625"/>
            <a:ext cx="29162375" cy="285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620837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125" tIns="216050" rIns="432125" bIns="21605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://hdl.handle.net/11449/99186" TargetMode="Externa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5612"/>
            <a:ext cx="32404051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288925" y="4295775"/>
            <a:ext cx="31683326" cy="182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baseline="30000" dirty="0">
                <a:latin typeface="Calibri"/>
                <a:ea typeface="Calibri"/>
                <a:cs typeface="Calibri"/>
                <a:sym typeface="Calibri"/>
              </a:rPr>
              <a:t>Ana Laura Alves de Oliveira¹, </a:t>
            </a:r>
            <a:r>
              <a:rPr lang="en-US" sz="3200" b="1" baseline="30000" dirty="0" err="1">
                <a:latin typeface="Calibri"/>
                <a:ea typeface="Calibri"/>
                <a:cs typeface="Calibri"/>
                <a:sym typeface="Calibri"/>
              </a:rPr>
              <a:t>Giovana</a:t>
            </a:r>
            <a:r>
              <a:rPr lang="en-US" sz="3200" b="1" baseline="30000" dirty="0">
                <a:latin typeface="Calibri"/>
                <a:ea typeface="Calibri"/>
                <a:cs typeface="Calibri"/>
                <a:sym typeface="Calibri"/>
              </a:rPr>
              <a:t> de Paula Figueiredo¹, Igor </a:t>
            </a:r>
            <a:r>
              <a:rPr lang="en-US" sz="3200" b="1" baseline="30000" dirty="0" err="1">
                <a:latin typeface="Calibri"/>
                <a:ea typeface="Calibri"/>
                <a:cs typeface="Calibri"/>
                <a:sym typeface="Calibri"/>
              </a:rPr>
              <a:t>Corrêa</a:t>
            </a:r>
            <a:r>
              <a:rPr lang="en-US" sz="3200" b="1" baseline="30000" dirty="0">
                <a:latin typeface="Calibri"/>
                <a:ea typeface="Calibri"/>
                <a:cs typeface="Calibri"/>
                <a:sym typeface="Calibri"/>
              </a:rPr>
              <a:t> de Moraes¹, João Luis </a:t>
            </a:r>
            <a:r>
              <a:rPr lang="en-US" sz="3200" b="1" baseline="30000" dirty="0" err="1">
                <a:latin typeface="Calibri"/>
                <a:ea typeface="Calibri"/>
                <a:cs typeface="Calibri"/>
                <a:sym typeface="Calibri"/>
              </a:rPr>
              <a:t>Diogo</a:t>
            </a:r>
            <a:r>
              <a:rPr lang="en-US" sz="3200" b="1" baseline="30000" dirty="0">
                <a:latin typeface="Calibri"/>
                <a:ea typeface="Calibri"/>
                <a:cs typeface="Calibri"/>
                <a:sym typeface="Calibri"/>
              </a:rPr>
              <a:t> dos Reis¹, </a:t>
            </a:r>
            <a:r>
              <a:rPr lang="en-US" sz="3200" b="1" baseline="30000" dirty="0" err="1">
                <a:latin typeface="Calibri"/>
                <a:ea typeface="Calibri"/>
                <a:cs typeface="Calibri"/>
                <a:sym typeface="Calibri"/>
              </a:rPr>
              <a:t>Lauriane</a:t>
            </a:r>
            <a:r>
              <a:rPr lang="en-US" sz="3200" b="1" baseline="30000" dirty="0">
                <a:latin typeface="Calibri"/>
                <a:ea typeface="Calibri"/>
                <a:cs typeface="Calibri"/>
                <a:sym typeface="Calibri"/>
              </a:rPr>
              <a:t> Moretto¹ </a:t>
            </a:r>
            <a:br>
              <a:rPr lang="en-US" sz="3200" b="1" baseline="30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baseline="30000" dirty="0" err="1">
                <a:latin typeface="Calibri"/>
                <a:ea typeface="Calibri"/>
                <a:cs typeface="Calibri"/>
                <a:sym typeface="Calibri"/>
              </a:rPr>
              <a:t>Glaúcia</a:t>
            </a:r>
            <a:r>
              <a:rPr lang="en-US" sz="3200" b="1" baseline="30000" dirty="0">
                <a:latin typeface="Calibri"/>
                <a:ea typeface="Calibri"/>
                <a:cs typeface="Calibri"/>
                <a:sym typeface="Calibri"/>
              </a:rPr>
              <a:t> Liberali², </a:t>
            </a:r>
            <a:r>
              <a:rPr lang="en-US" sz="3200" b="1" baseline="30000" dirty="0" err="1">
                <a:latin typeface="Calibri"/>
                <a:ea typeface="Calibri"/>
                <a:cs typeface="Calibri"/>
                <a:sym typeface="Calibri"/>
              </a:rPr>
              <a:t>Otávio</a:t>
            </a:r>
            <a:r>
              <a:rPr lang="en-US" sz="3200" b="1" baseline="30000" dirty="0">
                <a:latin typeface="Calibri"/>
                <a:ea typeface="Calibri"/>
                <a:cs typeface="Calibri"/>
                <a:sym typeface="Calibri"/>
              </a:rPr>
              <a:t> Augusto Faria²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857252" y="5851525"/>
            <a:ext cx="15273336" cy="131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SUBTÍTULO (CALIBRI 40, CENTRALIZADO)</a:t>
            </a:r>
            <a:endParaRPr dirty="0"/>
          </a:p>
          <a:p>
            <a:pPr algn="just">
              <a:lnSpc>
                <a:spcPct val="150000"/>
              </a:lnSpc>
              <a:buSzPts val="3200"/>
            </a:pPr>
            <a:r>
              <a:rPr lang="pt-BR" sz="3200" dirty="0">
                <a:latin typeface="Calibri"/>
                <a:cs typeface="Calibri"/>
              </a:rPr>
              <a:t>O </a:t>
            </a:r>
            <a:r>
              <a:rPr lang="pt-BR" sz="3200" dirty="0" err="1">
                <a:latin typeface="Calibri"/>
                <a:cs typeface="Calibri"/>
              </a:rPr>
              <a:t>Nim</a:t>
            </a:r>
            <a:r>
              <a:rPr lang="pt-BR" sz="3200" dirty="0">
                <a:latin typeface="Calibri"/>
                <a:cs typeface="Calibri"/>
              </a:rPr>
              <a:t> é uma planta de origem asiática, pertencente à família </a:t>
            </a:r>
            <a:r>
              <a:rPr lang="pt-BR" sz="3200" dirty="0" err="1">
                <a:latin typeface="Calibri"/>
                <a:cs typeface="Calibri"/>
              </a:rPr>
              <a:t>Meliaceae</a:t>
            </a:r>
            <a:r>
              <a:rPr lang="pt-BR" sz="3200" dirty="0">
                <a:latin typeface="Calibri"/>
                <a:cs typeface="Calibri"/>
              </a:rPr>
              <a:t>, natural de </a:t>
            </a:r>
            <a:r>
              <a:rPr lang="pt-BR" sz="3200" dirty="0" err="1">
                <a:latin typeface="Calibri"/>
                <a:cs typeface="Calibri"/>
              </a:rPr>
              <a:t>Burma</a:t>
            </a:r>
            <a:r>
              <a:rPr lang="pt-BR" sz="3200" dirty="0">
                <a:latin typeface="Calibri"/>
                <a:cs typeface="Calibri"/>
              </a:rPr>
              <a:t> e das regiões áridas da Índia (SAXENA, 1983). O </a:t>
            </a:r>
            <a:r>
              <a:rPr lang="pt-BR" sz="3200" dirty="0" err="1">
                <a:latin typeface="Calibri"/>
                <a:cs typeface="Calibri"/>
              </a:rPr>
              <a:t>nim</a:t>
            </a:r>
            <a:r>
              <a:rPr lang="pt-BR" sz="3200" dirty="0">
                <a:latin typeface="Calibri"/>
                <a:cs typeface="Calibri"/>
              </a:rPr>
              <a:t> (</a:t>
            </a:r>
            <a:r>
              <a:rPr lang="pt-BR" sz="3200" dirty="0" err="1">
                <a:latin typeface="Calibri"/>
                <a:cs typeface="Calibri"/>
              </a:rPr>
              <a:t>Azadirachta</a:t>
            </a:r>
            <a:r>
              <a:rPr lang="pt-BR" sz="3200" dirty="0">
                <a:latin typeface="Calibri"/>
                <a:cs typeface="Calibri"/>
              </a:rPr>
              <a:t> indica A. </a:t>
            </a:r>
            <a:r>
              <a:rPr lang="pt-BR" sz="3200" dirty="0" err="1">
                <a:latin typeface="Calibri"/>
                <a:cs typeface="Calibri"/>
              </a:rPr>
              <a:t>Juss</a:t>
            </a:r>
            <a:r>
              <a:rPr lang="pt-BR" sz="3200" dirty="0">
                <a:latin typeface="Calibri"/>
                <a:cs typeface="Calibri"/>
              </a:rPr>
              <a:t>) também pode ser encontrado com os nomes de </a:t>
            </a:r>
            <a:r>
              <a:rPr lang="pt-BR" sz="3200" dirty="0" err="1">
                <a:latin typeface="Calibri"/>
                <a:cs typeface="Calibri"/>
              </a:rPr>
              <a:t>neen</a:t>
            </a:r>
            <a:r>
              <a:rPr lang="pt-BR" sz="3200" dirty="0">
                <a:latin typeface="Calibri"/>
                <a:cs typeface="Calibri"/>
              </a:rPr>
              <a:t>, </a:t>
            </a:r>
            <a:r>
              <a:rPr lang="pt-BR" sz="3200" dirty="0" err="1">
                <a:latin typeface="Calibri"/>
                <a:cs typeface="Calibri"/>
              </a:rPr>
              <a:t>margosa</a:t>
            </a:r>
            <a:r>
              <a:rPr lang="pt-BR" sz="3200" dirty="0">
                <a:latin typeface="Calibri"/>
                <a:cs typeface="Calibri"/>
              </a:rPr>
              <a:t>, </a:t>
            </a:r>
            <a:r>
              <a:rPr lang="pt-BR" sz="3200" dirty="0" err="1">
                <a:latin typeface="Calibri"/>
                <a:cs typeface="Calibri"/>
              </a:rPr>
              <a:t>nime</a:t>
            </a:r>
            <a:r>
              <a:rPr lang="pt-BR" sz="3200" dirty="0">
                <a:latin typeface="Calibri"/>
                <a:cs typeface="Calibri"/>
              </a:rPr>
              <a:t>, </a:t>
            </a:r>
            <a:r>
              <a:rPr lang="pt-BR" sz="3200" dirty="0" err="1">
                <a:latin typeface="Calibri"/>
                <a:cs typeface="Calibri"/>
              </a:rPr>
              <a:t>lila</a:t>
            </a:r>
            <a:r>
              <a:rPr lang="pt-BR" sz="3200" dirty="0">
                <a:latin typeface="Calibri"/>
                <a:cs typeface="Calibri"/>
              </a:rPr>
              <a:t> índio, ou ainda por </a:t>
            </a:r>
            <a:r>
              <a:rPr lang="pt-BR" sz="3200" dirty="0" err="1">
                <a:latin typeface="Calibri"/>
                <a:cs typeface="Calibri"/>
              </a:rPr>
              <a:t>Melia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dirty="0" err="1">
                <a:latin typeface="Calibri"/>
                <a:cs typeface="Calibri"/>
              </a:rPr>
              <a:t>azadirachta</a:t>
            </a:r>
            <a:r>
              <a:rPr lang="pt-BR" sz="3200" dirty="0">
                <a:latin typeface="Calibri"/>
                <a:cs typeface="Calibri"/>
              </a:rPr>
              <a:t> L., </a:t>
            </a:r>
            <a:r>
              <a:rPr lang="pt-BR" sz="3200" dirty="0" err="1">
                <a:latin typeface="Calibri"/>
                <a:cs typeface="Calibri"/>
              </a:rPr>
              <a:t>Melia</a:t>
            </a:r>
            <a:r>
              <a:rPr lang="pt-BR" sz="3200" dirty="0">
                <a:latin typeface="Calibri"/>
                <a:cs typeface="Calibri"/>
              </a:rPr>
              <a:t> indica (A. </a:t>
            </a:r>
            <a:r>
              <a:rPr lang="pt-BR" sz="3200" dirty="0" err="1">
                <a:latin typeface="Calibri"/>
                <a:cs typeface="Calibri"/>
              </a:rPr>
              <a:t>Juss</a:t>
            </a:r>
            <a:r>
              <a:rPr lang="pt-BR" sz="3200" dirty="0">
                <a:latin typeface="Calibri"/>
                <a:cs typeface="Calibri"/>
              </a:rPr>
              <a:t>.) Brandis e </a:t>
            </a:r>
            <a:r>
              <a:rPr lang="pt-BR" sz="3200" dirty="0" err="1">
                <a:latin typeface="Calibri"/>
                <a:cs typeface="Calibri"/>
              </a:rPr>
              <a:t>Antelaea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dirty="0" err="1">
                <a:latin typeface="Calibri"/>
                <a:cs typeface="Calibri"/>
              </a:rPr>
              <a:t>azadirachta</a:t>
            </a:r>
            <a:r>
              <a:rPr lang="pt-BR" sz="3200" dirty="0">
                <a:latin typeface="Calibri"/>
                <a:cs typeface="Calibri"/>
              </a:rPr>
              <a:t> (L.) </a:t>
            </a:r>
            <a:r>
              <a:rPr lang="pt-BR" sz="3200" dirty="0" err="1">
                <a:latin typeface="Calibri"/>
                <a:cs typeface="Calibri"/>
              </a:rPr>
              <a:t>Adelb</a:t>
            </a:r>
            <a:r>
              <a:rPr lang="pt-BR" sz="3200" dirty="0">
                <a:latin typeface="Calibri"/>
                <a:cs typeface="Calibri"/>
              </a:rPr>
              <a:t>. (KOUL et al., 1990). É usada há séculos na Índia como planta medicinal, planta </a:t>
            </a:r>
            <a:r>
              <a:rPr lang="pt-BR" sz="3200" dirty="0" err="1">
                <a:latin typeface="Calibri"/>
                <a:cs typeface="Calibri"/>
              </a:rPr>
              <a:t>sombreadora</a:t>
            </a:r>
            <a:r>
              <a:rPr lang="pt-BR" sz="3200" dirty="0">
                <a:latin typeface="Calibri"/>
                <a:cs typeface="Calibri"/>
              </a:rPr>
              <a:t> e mais recentemente como inseticida, na produção de madeira e cosmético. Segundo MARTINEZ (2002), é conhecida há 5.000 anos e a presenta ação contra mais de 430 espécies de pragas que ocorrem em diversos países, causando múltiplos efeitos, tais como: repelência, interrupção do desenvolvimento e da ecdise, atraso no desenvolvimento, redução na fertilidade e fecundidade, e várias outras alterações no comportamento e na fisiologia dos insetos que podem levá-los a morte. </a:t>
            </a:r>
          </a:p>
          <a:p>
            <a:pPr algn="just">
              <a:lnSpc>
                <a:spcPct val="150000"/>
              </a:lnSpc>
              <a:buSzPts val="3200"/>
            </a:pPr>
            <a:r>
              <a:rPr lang="pt-BR" sz="3200" dirty="0">
                <a:latin typeface="Calibri"/>
                <a:cs typeface="Calibri"/>
              </a:rPr>
              <a:t>Em vários países, incluindo o Brasil, essa árvore tem sido estudada para fornecer produtos alternativos aos agrotóxicos, como extratos de frutos, sementes, ramos e folhas, e para controlar pragas em culturas onde o uso de agrotóxico não é permitido, como no caso dos cultivos orgânicos.</a:t>
            </a:r>
          </a:p>
          <a:p>
            <a:pPr algn="just">
              <a:lnSpc>
                <a:spcPct val="150000"/>
              </a:lnSpc>
              <a:buSzPts val="3200"/>
            </a:pPr>
            <a:endParaRPr lang="pt-BR" sz="3200" dirty="0">
              <a:latin typeface="Calibri"/>
              <a:cs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dirty="0"/>
          </a:p>
        </p:txBody>
      </p:sp>
      <p:sp>
        <p:nvSpPr>
          <p:cNvPr id="162" name="Google Shape;162;p25"/>
          <p:cNvSpPr txBox="1"/>
          <p:nvPr/>
        </p:nvSpPr>
        <p:spPr>
          <a:xfrm>
            <a:off x="16916401" y="38076188"/>
            <a:ext cx="14985204" cy="429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SANTOS,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Anadalvo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Juazeiro dos.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O CULTIVO DO NIM INDIANO (</a:t>
            </a:r>
            <a:r>
              <a:rPr 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Azadirachta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indica A. </a:t>
            </a:r>
            <a:r>
              <a:rPr 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Juss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): UMA VISÃO ECONÔMICA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2006. 147 f. Tese (Doutorado) - Curso de Engenharia Florestal, Setor de Ciências Agrárias da Universidade Federal do Paraná, Curitiba, 2006. Cap. 1.</a:t>
            </a:r>
          </a:p>
          <a:p>
            <a:pPr lvl="0" algn="just">
              <a:lnSpc>
                <a:spcPct val="150000"/>
              </a:lnSpc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MOSSINI, Simone Aparecida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Galerani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árvore </a:t>
            </a:r>
            <a:r>
              <a:rPr 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Nim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Azadirachta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indica A. </a:t>
            </a:r>
            <a:r>
              <a:rPr 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Juss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): Múltiplos Usos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2004. 10 f. Tese (Doutorado) - Curso de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Bioquimica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Setor de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Bioquimica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Universidade Estadual de Maringá, Maringá -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2004. Cap. 1.</a:t>
            </a:r>
          </a:p>
          <a:p>
            <a:pPr lvl="0" algn="just">
              <a:lnSpc>
                <a:spcPct val="150000"/>
              </a:lnSpc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BRASIL, Roseane Barros.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ASPECTOS BOTÂNICOS, USOS TRADICIONAIS E POTENCIALIDADES DE </a:t>
            </a:r>
            <a:r>
              <a:rPr 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Azadirachta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indica (NEEM).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2013. 17 f. Tese (Doutorado) - Curso de Biologia, Secretaria de Educação do Estado do Pará (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seduc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), Belém, 2013. Cap. 1.</a:t>
            </a:r>
          </a:p>
          <a:p>
            <a:pPr lvl="0" algn="just">
              <a:lnSpc>
                <a:spcPct val="150000"/>
              </a:lnSpc>
            </a:pPr>
            <a:r>
              <a:rPr lang="pt-BR" dirty="0"/>
              <a:t>NEVES, </a:t>
            </a:r>
            <a:r>
              <a:rPr lang="pt-BR" dirty="0" err="1"/>
              <a:t>Edinelson</a:t>
            </a:r>
            <a:r>
              <a:rPr lang="pt-BR" dirty="0"/>
              <a:t> José Maciel. </a:t>
            </a:r>
            <a:r>
              <a:rPr lang="pt-BR" b="1" dirty="0"/>
              <a:t>A CULTURA DO NIM</a:t>
            </a:r>
            <a:r>
              <a:rPr lang="pt-BR" dirty="0"/>
              <a:t>. 2008. 106 f. Tese (Doutorado) - Curso de Engenharia Ambiental, Embrapa Informação Tecnológica, Brasília, </a:t>
            </a:r>
            <a:r>
              <a:rPr lang="pt-BR" dirty="0" err="1"/>
              <a:t>Df</a:t>
            </a:r>
            <a:r>
              <a:rPr lang="pt-BR" dirty="0"/>
              <a:t>, 2008. Cap. 61.</a:t>
            </a:r>
          </a:p>
          <a:p>
            <a:pPr lvl="0" algn="just">
              <a:lnSpc>
                <a:spcPct val="150000"/>
              </a:lnSpc>
            </a:pPr>
            <a:r>
              <a:rPr lang="pt-BR" dirty="0"/>
              <a:t>NEVES, </a:t>
            </a:r>
            <a:r>
              <a:rPr lang="pt-BR" dirty="0" err="1"/>
              <a:t>Edinelson</a:t>
            </a:r>
            <a:r>
              <a:rPr lang="pt-BR" dirty="0"/>
              <a:t> José Maciel. </a:t>
            </a:r>
            <a:r>
              <a:rPr lang="pt-BR" b="1" dirty="0"/>
              <a:t>Importância dos fatores </a:t>
            </a:r>
            <a:r>
              <a:rPr lang="pt-BR" b="1" dirty="0" err="1"/>
              <a:t>edafo-climáticos</a:t>
            </a:r>
            <a:r>
              <a:rPr lang="pt-BR" b="1" dirty="0"/>
              <a:t> para o uso do </a:t>
            </a:r>
            <a:r>
              <a:rPr lang="pt-BR" b="1" dirty="0" err="1"/>
              <a:t>Nim</a:t>
            </a:r>
            <a:r>
              <a:rPr lang="pt-BR" b="1" dirty="0"/>
              <a:t> (</a:t>
            </a:r>
            <a:r>
              <a:rPr lang="pt-BR" b="1" dirty="0" err="1"/>
              <a:t>Azadirachta</a:t>
            </a:r>
            <a:r>
              <a:rPr lang="pt-BR" b="1" dirty="0"/>
              <a:t> indica A. </a:t>
            </a:r>
            <a:r>
              <a:rPr lang="pt-BR" b="1" dirty="0" err="1"/>
              <a:t>Juss</a:t>
            </a:r>
            <a:r>
              <a:rPr lang="pt-BR" b="1" dirty="0"/>
              <a:t>) em programas florestais e agroflorestais nas diferentes regiões do Brasil</a:t>
            </a:r>
            <a:r>
              <a:rPr lang="pt-BR" dirty="0"/>
              <a:t>. 2004. 107 f. Tese (Doutorado) - Curso de Engenharia Florestal, Embrapa Florestas, Colombo, 107. Cap. 49.</a:t>
            </a:r>
          </a:p>
          <a:p>
            <a:pPr lvl="0" algn="just">
              <a:lnSpc>
                <a:spcPct val="150000"/>
              </a:lnSpc>
            </a:pPr>
            <a:r>
              <a:rPr lang="pt-BR" dirty="0"/>
              <a:t>DALLAQUA, Bruna. </a:t>
            </a:r>
            <a:r>
              <a:rPr lang="pt-BR" b="1" dirty="0"/>
              <a:t>Intervenção com </a:t>
            </a:r>
            <a:r>
              <a:rPr lang="pt-BR" b="1" dirty="0" err="1"/>
              <a:t>Azadirachta</a:t>
            </a:r>
            <a:r>
              <a:rPr lang="pt-BR" b="1" dirty="0"/>
              <a:t> indica (</a:t>
            </a:r>
            <a:r>
              <a:rPr lang="pt-BR" b="1" dirty="0" err="1"/>
              <a:t>Neem</a:t>
            </a:r>
            <a:r>
              <a:rPr lang="pt-BR" b="1" dirty="0"/>
              <a:t>) na prenhez de ratas diabéticas: repercussões materno-fetais.</a:t>
            </a:r>
            <a:r>
              <a:rPr lang="pt-BR" dirty="0"/>
              <a:t> 2011. 44 f. Dissertação (mestrado) - Universidade Estadual Paulista, Faculdade de Medicina de Botucatu, 2011. Disponível em: &lt;</a:t>
            </a:r>
            <a:r>
              <a:rPr lang="pt-BR" dirty="0">
                <a:hlinkClick r:id="rId4"/>
              </a:rPr>
              <a:t>http://hdl.handle.net/11449/99186</a:t>
            </a:r>
            <a:r>
              <a:rPr lang="pt-BR" dirty="0"/>
              <a:t>&gt;.</a:t>
            </a:r>
          </a:p>
          <a:p>
            <a:pPr lvl="0"/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928689" y="19478916"/>
            <a:ext cx="15273336" cy="147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 NA AGROPECUÁRIA E AGRICULTURA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928687" y="30841950"/>
            <a:ext cx="1411446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65" name="Google Shape;165;p25"/>
          <p:cNvSpPr txBox="1"/>
          <p:nvPr/>
        </p:nvSpPr>
        <p:spPr>
          <a:xfrm>
            <a:off x="238443" y="992189"/>
            <a:ext cx="31395988" cy="327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en-US" sz="6600" b="1" dirty="0">
                <a:latin typeface="Calibri"/>
                <a:cs typeface="Calibri"/>
                <a:sym typeface="Calibri"/>
              </a:rPr>
              <a:t>MULTIFUNCIONALIDADE DAS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en-US" sz="6600" b="1" dirty="0">
                <a:latin typeface="Calibri"/>
                <a:cs typeface="Calibri"/>
                <a:sym typeface="Calibri"/>
              </a:rPr>
              <a:t>PROPRIEDADES DA </a:t>
            </a:r>
            <a:r>
              <a:rPr lang="en-US" sz="6600" b="1" i="1" dirty="0">
                <a:latin typeface="Calibri"/>
                <a:cs typeface="Calibri"/>
                <a:sym typeface="Calibri"/>
              </a:rPr>
              <a:t>AZADIRACHTA INDICA</a:t>
            </a:r>
            <a:endParaRPr i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en-US" sz="6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SEUS BENEFÍCIOS AO AMBIENTE E A SAÚDE HUMANA  </a:t>
            </a:r>
            <a:endParaRPr dirty="0"/>
          </a:p>
        </p:txBody>
      </p:sp>
      <p:sp>
        <p:nvSpPr>
          <p:cNvPr id="166" name="Google Shape;166;p25"/>
          <p:cNvSpPr txBox="1"/>
          <p:nvPr/>
        </p:nvSpPr>
        <p:spPr>
          <a:xfrm>
            <a:off x="22826663" y="23888700"/>
            <a:ext cx="5540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67" name="Google Shape;167;p25"/>
          <p:cNvSpPr txBox="1"/>
          <p:nvPr/>
        </p:nvSpPr>
        <p:spPr>
          <a:xfrm>
            <a:off x="31129288" y="23931563"/>
            <a:ext cx="6111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16916401" y="28490193"/>
            <a:ext cx="14630397" cy="941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pt-BR" sz="4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Calibri"/>
                <a:cs typeface="Calibri"/>
              </a:rPr>
              <a:t>Com base nos artigos discutidos é evidente que a planta </a:t>
            </a:r>
            <a:r>
              <a:rPr lang="pt-BR" sz="3200" dirty="0" err="1">
                <a:latin typeface="Calibri"/>
                <a:cs typeface="Calibri"/>
              </a:rPr>
              <a:t>Nim</a:t>
            </a:r>
            <a:r>
              <a:rPr lang="pt-BR" sz="3200" dirty="0">
                <a:latin typeface="Calibri"/>
                <a:cs typeface="Calibri"/>
              </a:rPr>
              <a:t> é um produto com diversas funcionalidades e que traz inúmeros benefícios à saúde humana e ao meio ambiente. A hipótese levantada é sobre o grau de funcionalidade em relação aos seus benefícios, pois, sua composição traz como finalidade o combate de patologias infeciosas e a diminuição de efeitos colaterais por conta do uso de medicamentos químicos, quando necessário.  Entretanto o seu maior foco é sobre o controle de pragas e insetos, fazendo com que seu uso na agricultura e agropecuária seja essencial, pois é um meio de produzir sem prejudicar o meio ambiente e a plantação. O foco das pesquisas é sobre aumentar o uso de inseticida natural, trazendo benefícios econômicos, sociais e ambientais para o planeta.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3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16916401" y="5468937"/>
            <a:ext cx="14630397" cy="1525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latin typeface="Calibri"/>
                <a:cs typeface="Calibri"/>
                <a:sym typeface="Calibri"/>
              </a:rPr>
              <a:t>INSETICIDA NATURAL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Calibri"/>
                <a:cs typeface="Calibri"/>
              </a:rPr>
              <a:t>De fato, pelo menos 9 </a:t>
            </a:r>
            <a:r>
              <a:rPr lang="pt-BR" sz="3200" dirty="0" err="1">
                <a:latin typeface="Calibri"/>
                <a:cs typeface="Calibri"/>
              </a:rPr>
              <a:t>limonóides</a:t>
            </a:r>
            <a:r>
              <a:rPr lang="pt-BR" sz="3200" dirty="0">
                <a:latin typeface="Calibri"/>
                <a:cs typeface="Calibri"/>
              </a:rPr>
              <a:t> de </a:t>
            </a:r>
            <a:r>
              <a:rPr lang="pt-BR" sz="3200" dirty="0" err="1">
                <a:latin typeface="Calibri"/>
                <a:cs typeface="Calibri"/>
              </a:rPr>
              <a:t>Nim</a:t>
            </a:r>
            <a:r>
              <a:rPr lang="pt-BR" sz="3200" dirty="0">
                <a:latin typeface="Calibri"/>
                <a:cs typeface="Calibri"/>
              </a:rPr>
              <a:t> têm demonstrado habilidade em bloquear o desenvolvimento de pragas agrícolas. Dentre esses, o </a:t>
            </a:r>
            <a:r>
              <a:rPr lang="pt-BR" sz="3200" dirty="0" err="1">
                <a:latin typeface="Calibri"/>
                <a:cs typeface="Calibri"/>
              </a:rPr>
              <a:t>limonóide</a:t>
            </a:r>
            <a:r>
              <a:rPr lang="pt-BR" sz="3200" dirty="0">
                <a:latin typeface="Calibri"/>
                <a:cs typeface="Calibri"/>
              </a:rPr>
              <a:t> ou </a:t>
            </a:r>
            <a:r>
              <a:rPr lang="pt-BR" sz="3200" dirty="0" err="1">
                <a:latin typeface="Calibri"/>
                <a:cs typeface="Calibri"/>
              </a:rPr>
              <a:t>tetranortriterpenóide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dirty="0" err="1">
                <a:latin typeface="Calibri"/>
                <a:cs typeface="Calibri"/>
              </a:rPr>
              <a:t>azadiractina</a:t>
            </a:r>
            <a:r>
              <a:rPr lang="pt-BR" sz="3200" dirty="0">
                <a:latin typeface="Calibri"/>
                <a:cs typeface="Calibri"/>
              </a:rPr>
              <a:t> é o mais estudado e mais potente. Apesar de os compostos bioativos presentes no </a:t>
            </a:r>
            <a:r>
              <a:rPr lang="pt-BR" sz="3200" dirty="0" err="1">
                <a:latin typeface="Calibri"/>
                <a:cs typeface="Calibri"/>
              </a:rPr>
              <a:t>Nim</a:t>
            </a:r>
            <a:r>
              <a:rPr lang="pt-BR" sz="3200" dirty="0">
                <a:latin typeface="Calibri"/>
                <a:cs typeface="Calibri"/>
              </a:rPr>
              <a:t> serem encontrados em toda a planta, aqueles presentes primeiramente nas sementes e folhas são os que possuem compostos mais concentrados e acessíveis, facilmente obtidos por meio de processos de extração em água e solventes orgânicos como hidrocarbonetos, álcoois, cetonas e éteres.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Calibri"/>
                <a:cs typeface="Calibri"/>
              </a:rPr>
              <a:t>Apesar de os efeitos de produtos à base de </a:t>
            </a:r>
            <a:r>
              <a:rPr lang="pt-BR" sz="3200" dirty="0" err="1">
                <a:latin typeface="Calibri"/>
                <a:cs typeface="Calibri"/>
              </a:rPr>
              <a:t>Nim</a:t>
            </a:r>
            <a:r>
              <a:rPr lang="pt-BR" sz="3200" dirty="0">
                <a:latin typeface="Calibri"/>
                <a:cs typeface="Calibri"/>
              </a:rPr>
              <a:t> serem bastante conhecidos no controle de insetos, podem também influenciar outros organismos como os </a:t>
            </a:r>
            <a:r>
              <a:rPr lang="pt-BR" sz="3200" dirty="0" err="1">
                <a:latin typeface="Calibri"/>
                <a:cs typeface="Calibri"/>
              </a:rPr>
              <a:t>nematóides</a:t>
            </a:r>
            <a:r>
              <a:rPr lang="pt-BR" sz="3200" dirty="0">
                <a:latin typeface="Calibri"/>
                <a:cs typeface="Calibri"/>
              </a:rPr>
              <a:t> ( uma das pragas mais devastadoras na agricultura ), caramujos ( especialmente </a:t>
            </a:r>
            <a:r>
              <a:rPr lang="pt-BR" sz="3200" dirty="0" err="1">
                <a:latin typeface="Calibri"/>
                <a:cs typeface="Calibri"/>
              </a:rPr>
              <a:t>Biomphalaria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dirty="0" err="1">
                <a:latin typeface="Calibri"/>
                <a:cs typeface="Calibri"/>
              </a:rPr>
              <a:t>glabrata</a:t>
            </a:r>
            <a:r>
              <a:rPr lang="pt-BR" sz="3200" dirty="0">
                <a:latin typeface="Calibri"/>
                <a:cs typeface="Calibri"/>
              </a:rPr>
              <a:t>, auxiliando no controle da esquistossomose ), crustáceos ( que prejudicam culturas de arroz por utilizarem as mesmas fontes de nitrogênio ), viroses de plantas e fungos. Bons exemplos disso são aumentos em cerca de 25% na produção de minhocas ( </a:t>
            </a:r>
            <a:r>
              <a:rPr lang="pt-BR" sz="3200" dirty="0" err="1">
                <a:latin typeface="Calibri"/>
                <a:cs typeface="Calibri"/>
              </a:rPr>
              <a:t>Eisenia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dirty="0" err="1">
                <a:latin typeface="Calibri"/>
                <a:cs typeface="Calibri"/>
              </a:rPr>
              <a:t>foetida</a:t>
            </a:r>
            <a:r>
              <a:rPr lang="pt-BR" sz="3200" dirty="0">
                <a:latin typeface="Calibri"/>
                <a:cs typeface="Calibri"/>
              </a:rPr>
              <a:t> ) utilizadas no melhoramento de solos e de compostos que parecem ser benignos para aranhas, borboletas, abelhas que polinizam plantações e árvores, joaninhas que consomem pulgões, e vespas que atuam como parasitas em várias pestes agrícolas.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1" dirty="0">
              <a:latin typeface="Calibri"/>
              <a:cs typeface="Calibri"/>
              <a:sym typeface="Calibri"/>
            </a:endParaRPr>
          </a:p>
        </p:txBody>
      </p:sp>
      <p:pic>
        <p:nvPicPr>
          <p:cNvPr id="171" name="Google Shape;171;p25" descr="C:\Users\kelly.ribeiro\Documents\2015\logo UNIFEOB\novo logo UNIFEOB AZU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" y="1387475"/>
            <a:ext cx="6919912" cy="15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8910637" y="576262"/>
            <a:ext cx="145843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dirty="0">
                <a:latin typeface="Calibri"/>
                <a:cs typeface="Calibri"/>
                <a:sym typeface="Calibri"/>
              </a:rPr>
              <a:t>PROJETO INTEGRADO – 3º MÓDULO CIÊNCIA BIOLÓGICAS 2020</a:t>
            </a:r>
            <a:endParaRPr dirty="0"/>
          </a:p>
        </p:txBody>
      </p:sp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211625"/>
            <a:ext cx="32404051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8826500" y="42332275"/>
            <a:ext cx="14562138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200"/>
            </a:pPr>
            <a:r>
              <a:rPr lang="pt-BR" sz="3200">
                <a:latin typeface="Calibri"/>
                <a:cs typeface="Calibri"/>
                <a:sym typeface="Calibri"/>
              </a:rPr>
              <a:t>PROJETO INTEGRADO – 3º MÓDULO CIÊNCIA BIOLÓGICAS 2020</a:t>
            </a:r>
          </a:p>
          <a:p>
            <a:pPr lvl="0" algn="ctr">
              <a:buSzPts val="3200"/>
            </a:pPr>
            <a:endParaRPr lang="pt-BR" sz="3200" dirty="0"/>
          </a:p>
        </p:txBody>
      </p:sp>
      <p:sp>
        <p:nvSpPr>
          <p:cNvPr id="18" name="Google Shape;169;p25">
            <a:extLst>
              <a:ext uri="{FF2B5EF4-FFF2-40B4-BE49-F238E27FC236}">
                <a16:creationId xmlns:a16="http://schemas.microsoft.com/office/drawing/2014/main" id="{11502189-B779-4753-873D-95C86B088507}"/>
              </a:ext>
            </a:extLst>
          </p:cNvPr>
          <p:cNvSpPr txBox="1"/>
          <p:nvPr/>
        </p:nvSpPr>
        <p:spPr>
          <a:xfrm>
            <a:off x="635002" y="28809971"/>
            <a:ext cx="15344773" cy="615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USO TERAPÊUTICO</a:t>
            </a:r>
            <a:endParaRPr sz="3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50000"/>
              </a:lnSpc>
              <a:buSzPts val="3200"/>
            </a:pPr>
            <a:r>
              <a:rPr lang="en-US"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3200" dirty="0">
                <a:latin typeface="Calibri"/>
                <a:cs typeface="Calibri"/>
              </a:rPr>
              <a:t>A utilização do </a:t>
            </a:r>
            <a:r>
              <a:rPr lang="pt-BR" sz="3200" dirty="0" err="1">
                <a:latin typeface="Calibri"/>
                <a:cs typeface="Calibri"/>
              </a:rPr>
              <a:t>Nim</a:t>
            </a:r>
            <a:r>
              <a:rPr lang="pt-BR" sz="3200" dirty="0">
                <a:latin typeface="Calibri"/>
                <a:cs typeface="Calibri"/>
              </a:rPr>
              <a:t> com propósito de busca pelas suas propriedades medicinais e agrícolas está em constante crescimento devido à ampla diversidade de extrações dos seus princípios ativos que podem ser realizadas. Na medicina, à anos, todas as partes da planta vem sendo utilizadas com um potencial eficaz, no entanto, a deficiência de estudos aprofundados nessa área nos aponta uma necessidade de investimentos científicos sobre o conhecimento tais propriedades e suas concentrações nos órgãos da planta.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dirty="0"/>
          </a:p>
        </p:txBody>
      </p:sp>
      <p:pic>
        <p:nvPicPr>
          <p:cNvPr id="19" name="image2.jpg">
            <a:extLst>
              <a:ext uri="{FF2B5EF4-FFF2-40B4-BE49-F238E27FC236}">
                <a16:creationId xmlns:a16="http://schemas.microsoft.com/office/drawing/2014/main" id="{46D8A9E1-C56E-43D7-9B7C-4731BBD1F17A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65619" y="35379147"/>
            <a:ext cx="14567723" cy="6772153"/>
          </a:xfrm>
          <a:prstGeom prst="rect">
            <a:avLst/>
          </a:prstGeom>
          <a:ln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5969FF3-D83B-4CA6-85C6-D1508ADDA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799" y="21267079"/>
            <a:ext cx="5796010" cy="48536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9BDFD0-1BCF-434E-B05F-4F98381AC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960" y="20893248"/>
            <a:ext cx="6400958" cy="53894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image1.jpg">
            <a:extLst>
              <a:ext uri="{FF2B5EF4-FFF2-40B4-BE49-F238E27FC236}">
                <a16:creationId xmlns:a16="http://schemas.microsoft.com/office/drawing/2014/main" id="{F9249F36-33C4-4A5F-B097-487226D5E39D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7108473" y="20139498"/>
            <a:ext cx="13935901" cy="7732364"/>
          </a:xfrm>
          <a:prstGeom prst="rect">
            <a:avLst/>
          </a:prstGeo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1068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Igor Correa</cp:lastModifiedBy>
  <cp:revision>7</cp:revision>
  <dcterms:modified xsi:type="dcterms:W3CDTF">2020-06-14T13:39:26Z</dcterms:modified>
</cp:coreProperties>
</file>