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32404050" cy="43205400"/>
  <p:notesSz cx="6797675" cy="9928225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8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80808"/>
    <a:srgbClr val="27245E"/>
    <a:srgbClr val="FFFF00"/>
    <a:srgbClr val="173517"/>
    <a:srgbClr val="FF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1912" autoAdjust="0"/>
    <p:restoredTop sz="93412" autoAdjust="0"/>
  </p:normalViewPr>
  <p:slideViewPr>
    <p:cSldViewPr>
      <p:cViewPr>
        <p:scale>
          <a:sx n="30" d="100"/>
          <a:sy n="30" d="100"/>
        </p:scale>
        <p:origin x="-714" y="4230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463" y="13422313"/>
            <a:ext cx="27543125" cy="9259887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925" y="24482425"/>
            <a:ext cx="22682200" cy="110426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531914D-EDD4-4BAE-8753-9C57226385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615852BD-BC2D-4660-859B-FB05BA8A4E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B67E1D8-6F3F-4F37-BA8B-E03B2418E2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72206D-53F3-4AE4-AC8E-D10C7859EAC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79093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62A9BE9-AA2C-4AF5-8FC5-485812745F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1F7513E-BFC6-4F32-A006-3D95D57665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8419FC5-4FCB-42DE-B497-0EB395A0CC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1B4760-1E09-4316-AAD5-22C2E00B6BD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974248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3413" y="1730375"/>
            <a:ext cx="7289800" cy="368649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838" y="1730375"/>
            <a:ext cx="21720175" cy="368649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D491CE6-A596-4820-9191-44EBDD11FF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60C43A7-EF6B-4C6E-91A5-F571F098BE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4CA68742-D062-4CD3-81B2-53B1F776BD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F63FD-7340-46AA-93AF-B9AE30F96B0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411311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AD137D8-84D0-4EAB-B7D9-74A706501F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ECA697DD-B124-4677-A8B8-AC1962638B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348B032-2083-4657-A365-52B185A9A3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29CEB7-31C1-4912-B686-A9B3BF430CB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09697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050" y="27763788"/>
            <a:ext cx="27544713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050" y="18311813"/>
            <a:ext cx="27544713" cy="94519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6C28429B-38EE-4DF9-876A-1D7FD619A9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06A925E2-E0AF-4E7D-AC14-8833DB1A48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5322EF-87D8-4643-90C7-D6D17BD806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F6BE72-6AF1-45CA-91D5-E50B829F747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146875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838" y="10080625"/>
            <a:ext cx="14504987" cy="2851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8225" y="10080625"/>
            <a:ext cx="14504988" cy="2851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7B1B2F2-3B75-4AC0-B691-5FAE3A11D3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D23C66A-D5CE-476E-911F-D7D4BC808B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E7A6530-1684-4A28-9B7C-C6D3F2A1CB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DB186-6544-48A2-86F7-2E8C7EC89EF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3116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838" y="9671050"/>
            <a:ext cx="1431607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838" y="13701713"/>
            <a:ext cx="1431607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788" y="9671050"/>
            <a:ext cx="1432242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788" y="13701713"/>
            <a:ext cx="1432242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AB69BEC3-00E8-4D8E-8BA7-6DDA07F46A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6819B007-D1D4-437C-A18D-AFED1BD17C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76398484-F7AD-4D34-84D7-129E989811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E3D96D-7995-41EB-B7D6-B7D0D06296E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412562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6873C91F-F2D4-4EB4-90BC-13FFC4D07B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F463BF25-6FA6-4043-8345-091F9E1C21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7ABC4962-9012-482F-889A-E59FDD0793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96F697-1772-408F-83DB-D1B6486C267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68320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17DE889-00E0-4C94-B392-64913BA1C3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7788A8AC-6F0A-4E0B-ADA4-C828BC6414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1ECCB58A-D6CF-4A21-943A-78186925D9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3ADE47-1755-41F6-B4DB-21895B62D22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70793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720850"/>
            <a:ext cx="10660062" cy="73199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838" y="1720850"/>
            <a:ext cx="18113375" cy="36874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838" y="9040813"/>
            <a:ext cx="10660062" cy="295544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C55B7C9-1728-486D-9116-B6950166E0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C0D2238-B020-4D08-A805-D87A1B8259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7460EC3-8AA6-41F3-BC7A-BB471173C2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87CEB0-AAD5-42D5-91E2-D1605068986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01126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588" y="30243463"/>
            <a:ext cx="19442112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588" y="3860800"/>
            <a:ext cx="19442112" cy="25922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588" y="33813750"/>
            <a:ext cx="19442112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2093C61-C0F1-4E60-821C-46FAD5C5E5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40F76AF-0488-4825-8480-F49660795E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A7C9CD7-8A24-4FF9-BFD2-7335EE1383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B34277-B536-40E1-B3D7-0A14C733655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026052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11EBF22A-D17F-4984-A5A0-03DA4C45B8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145" tIns="216073" rIns="432145" bIns="21607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2A355129-29DC-45BA-B20F-074BABADAD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145" tIns="216073" rIns="432145" bIns="2160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7C5AD11E-CBAF-41AE-B4AE-F3A941BF00F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20838" y="39344600"/>
            <a:ext cx="75596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145" tIns="216073" rIns="432145" bIns="21607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66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CB2EBF99-BE77-4601-8C53-DC909506C5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9344600"/>
            <a:ext cx="102616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145" tIns="216073" rIns="432145" bIns="21607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66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74CD7C02-52CF-44B8-8623-883ED8609B3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39344600"/>
            <a:ext cx="75596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145" tIns="216073" rIns="432145" bIns="21607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600"/>
            </a:lvl1pPr>
          </a:lstStyle>
          <a:p>
            <a:fld id="{65D8A49D-43C6-4E99-9B77-34B0F50C753D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2pPr>
      <a:lvl3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3pPr>
      <a:lvl4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4pPr>
      <a:lvl5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5pPr>
      <a:lvl6pPr marL="4572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6pPr>
      <a:lvl7pPr marL="9144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7pPr>
      <a:lvl8pPr marL="13716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8pPr>
      <a:lvl9pPr marL="18288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9pPr>
    </p:titleStyle>
    <p:bodyStyle>
      <a:lvl1pPr marL="1620838" indent="-1620838" algn="l" defTabSz="4321175" rtl="0" eaLnBrk="0" fontAlgn="base" hangingPunct="0">
        <a:spcBef>
          <a:spcPct val="20000"/>
        </a:spcBef>
        <a:spcAft>
          <a:spcPct val="0"/>
        </a:spcAft>
        <a:buChar char="•"/>
        <a:defRPr sz="15100">
          <a:solidFill>
            <a:schemeClr val="tx1"/>
          </a:solidFill>
          <a:latin typeface="+mn-lt"/>
          <a:ea typeface="+mn-ea"/>
          <a:cs typeface="+mn-cs"/>
        </a:defRPr>
      </a:lvl1pPr>
      <a:lvl2pPr marL="3511550" indent="-1350963" algn="l" defTabSz="4321175" rtl="0" eaLnBrk="0" fontAlgn="base" hangingPunct="0">
        <a:spcBef>
          <a:spcPct val="20000"/>
        </a:spcBef>
        <a:spcAft>
          <a:spcPct val="0"/>
        </a:spcAft>
        <a:buChar char="–"/>
        <a:defRPr sz="13200">
          <a:solidFill>
            <a:schemeClr val="tx1"/>
          </a:solidFill>
          <a:latin typeface="+mn-lt"/>
        </a:defRPr>
      </a:lvl2pPr>
      <a:lvl3pPr marL="5402263" indent="-1081088" algn="l" defTabSz="4321175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</a:defRPr>
      </a:lvl3pPr>
      <a:lvl4pPr marL="7562850" indent="-1081088" algn="l" defTabSz="4321175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723438" indent="-1081088" algn="l" defTabSz="4321175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0180638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0637838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095038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1552238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0">
            <a:extLst>
              <a:ext uri="{FF2B5EF4-FFF2-40B4-BE49-F238E27FC236}">
                <a16:creationId xmlns:a16="http://schemas.microsoft.com/office/drawing/2014/main" xmlns="" id="{57AF59D7-611A-4A50-8C28-1B851CD486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55613"/>
            <a:ext cx="324040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7">
            <a:extLst>
              <a:ext uri="{FF2B5EF4-FFF2-40B4-BE49-F238E27FC236}">
                <a16:creationId xmlns:a16="http://schemas.microsoft.com/office/drawing/2014/main" xmlns="" id="{FF9CE3ED-E5F6-4EC3-BCEE-399EA4EB4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4327525"/>
            <a:ext cx="31683325" cy="138717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/>
          <a:p>
            <a:pPr algn="ctr" defTabSz="449263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/>
            </a:pPr>
            <a:r>
              <a:rPr lang="pt-BR" sz="2800" dirty="0" smtClean="0">
                <a:latin typeface="+mj-lt"/>
              </a:rPr>
              <a:t>Carolina Alves </a:t>
            </a:r>
            <a:r>
              <a:rPr lang="pt-BR" sz="2800" dirty="0" err="1" smtClean="0">
                <a:latin typeface="+mj-lt"/>
              </a:rPr>
              <a:t>FIGUEIREDO¹</a:t>
            </a:r>
            <a:r>
              <a:rPr lang="pt-BR" sz="2800" dirty="0" smtClean="0">
                <a:latin typeface="+mj-lt"/>
              </a:rPr>
              <a:t>, Gabriela Prado da </a:t>
            </a:r>
            <a:r>
              <a:rPr lang="pt-BR" sz="2800" dirty="0" err="1" smtClean="0">
                <a:latin typeface="+mj-lt"/>
              </a:rPr>
              <a:t>SILVA¹</a:t>
            </a:r>
            <a:r>
              <a:rPr lang="pt-BR" sz="2800" dirty="0" smtClean="0">
                <a:latin typeface="+mj-lt"/>
              </a:rPr>
              <a:t>, </a:t>
            </a:r>
            <a:r>
              <a:rPr lang="pt-BR" sz="2800" dirty="0" err="1" smtClean="0">
                <a:latin typeface="+mj-lt"/>
              </a:rPr>
              <a:t>Gabriella</a:t>
            </a:r>
            <a:r>
              <a:rPr lang="pt-BR" sz="2800" dirty="0" smtClean="0">
                <a:latin typeface="+mj-lt"/>
              </a:rPr>
              <a:t> Moreira </a:t>
            </a:r>
            <a:r>
              <a:rPr lang="pt-BR" sz="2800" dirty="0" err="1" smtClean="0">
                <a:latin typeface="+mj-lt"/>
              </a:rPr>
              <a:t>RIBEIRO¹</a:t>
            </a:r>
            <a:r>
              <a:rPr lang="pt-BR" sz="2800" dirty="0" smtClean="0">
                <a:latin typeface="+mj-lt"/>
              </a:rPr>
              <a:t>, </a:t>
            </a:r>
            <a:r>
              <a:rPr lang="pt-BR" sz="2800" dirty="0" err="1" smtClean="0">
                <a:latin typeface="+mj-lt"/>
              </a:rPr>
              <a:t>Laynara</a:t>
            </a:r>
            <a:r>
              <a:rPr lang="pt-BR" sz="2800" dirty="0" smtClean="0">
                <a:latin typeface="+mj-lt"/>
              </a:rPr>
              <a:t> Moreira </a:t>
            </a:r>
            <a:r>
              <a:rPr lang="pt-BR" sz="2800" dirty="0" err="1" smtClean="0">
                <a:latin typeface="+mj-lt"/>
              </a:rPr>
              <a:t>VALVERDE¹</a:t>
            </a:r>
            <a:r>
              <a:rPr lang="pt-BR" sz="2800" dirty="0" smtClean="0">
                <a:latin typeface="+mj-lt"/>
              </a:rPr>
              <a:t>, Maria Fernanda Inácio </a:t>
            </a:r>
            <a:r>
              <a:rPr lang="pt-BR" sz="2800" dirty="0" err="1" smtClean="0">
                <a:latin typeface="+mj-lt"/>
              </a:rPr>
              <a:t>PEREIRA¹</a:t>
            </a:r>
            <a:r>
              <a:rPr lang="pt-BR" sz="2800" dirty="0" smtClean="0">
                <a:latin typeface="+mj-lt"/>
              </a:rPr>
              <a:t>, Sabrina </a:t>
            </a:r>
            <a:r>
              <a:rPr lang="pt-BR" sz="2800" dirty="0" err="1" smtClean="0">
                <a:latin typeface="+mj-lt"/>
              </a:rPr>
              <a:t>Gracie</a:t>
            </a:r>
            <a:r>
              <a:rPr lang="pt-BR" sz="2800" dirty="0" smtClean="0">
                <a:latin typeface="+mj-lt"/>
              </a:rPr>
              <a:t> Del </a:t>
            </a:r>
            <a:r>
              <a:rPr lang="pt-BR" sz="2800" dirty="0" err="1" smtClean="0">
                <a:latin typeface="+mj-lt"/>
              </a:rPr>
              <a:t>GUERRA¹</a:t>
            </a:r>
            <a:r>
              <a:rPr lang="pt-BR" sz="2800" dirty="0" smtClean="0">
                <a:latin typeface="+mj-lt"/>
              </a:rPr>
              <a:t>, Glaucia </a:t>
            </a:r>
            <a:r>
              <a:rPr lang="pt-BR" sz="2800" dirty="0" err="1" smtClean="0">
                <a:latin typeface="+mj-lt"/>
              </a:rPr>
              <a:t>LIBERALI²</a:t>
            </a:r>
            <a:r>
              <a:rPr lang="pt-BR" sz="2800" dirty="0" smtClean="0">
                <a:latin typeface="+mj-lt"/>
              </a:rPr>
              <a:t>, Otávio Augusto </a:t>
            </a:r>
            <a:r>
              <a:rPr lang="pt-BR" sz="2800" dirty="0" err="1" smtClean="0">
                <a:latin typeface="+mj-lt"/>
              </a:rPr>
              <a:t>FARIA²</a:t>
            </a:r>
            <a:r>
              <a:rPr lang="pt-BR" sz="2800" dirty="0" smtClean="0">
                <a:latin typeface="+mj-lt"/>
              </a:rPr>
              <a:t>. 1. Discente do curso de Ciências Biológicas e de Biomedicina do Centro Universitário da Fundação de Ensino Octávio Bastos – UNIFEOB. 2. Docente do curso de Ciências Biológicas e de Biomedicina do Centro Universitário da Fundação de Ensino Octávio Bastos – UNIFEOB.</a:t>
            </a:r>
            <a:endParaRPr lang="pt-BR" sz="2800" dirty="0">
              <a:solidFill>
                <a:srgbClr val="000000"/>
              </a:solidFill>
              <a:latin typeface="+mj-lt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052" name="Rectangle 8">
            <a:extLst>
              <a:ext uri="{FF2B5EF4-FFF2-40B4-BE49-F238E27FC236}">
                <a16:creationId xmlns:a16="http://schemas.microsoft.com/office/drawing/2014/main" xmlns="" id="{7BD0C40A-753E-48A5-A4D5-86811443C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855" y="6957910"/>
            <a:ext cx="13930409" cy="6832640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defRPr/>
            </a:pPr>
            <a:r>
              <a:rPr lang="pt-BR" altLang="pt-BR" sz="4000" b="1" dirty="0" smtClean="0">
                <a:latin typeface="+mj-lt"/>
              </a:rPr>
              <a:t>INTRODUÇÃO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BR" altLang="pt-BR" sz="3600" dirty="0" smtClean="0">
                <a:latin typeface="+mj-lt"/>
                <a:cs typeface="Times New Roman" pitchFamily="18" charset="0"/>
              </a:rPr>
              <a:t>O suco </a:t>
            </a:r>
            <a:r>
              <a:rPr lang="pt-BR" altLang="pt-BR" sz="3600" dirty="0" err="1" smtClean="0">
                <a:latin typeface="+mj-lt"/>
                <a:cs typeface="Times New Roman" pitchFamily="18" charset="0"/>
              </a:rPr>
              <a:t>detox</a:t>
            </a:r>
            <a:r>
              <a:rPr lang="pt-BR" altLang="pt-BR" sz="3600" dirty="0" smtClean="0">
                <a:latin typeface="+mj-lt"/>
                <a:cs typeface="Times New Roman" pitchFamily="18" charset="0"/>
              </a:rPr>
              <a:t> têm a função de auxiliar no processo de eliminação de toxinas, no controle da obesidade e da pressão arterial. As fibras insolúveis estão presentes em alguns ingredientes do suco e passam pelo intestino sem serem absorvidas, dando a sensação  de saciedade e eliminando o excesso de gordura do intestino</a:t>
            </a:r>
            <a:r>
              <a:rPr lang="pt-BR" altLang="pt-BR" sz="3600" dirty="0" smtClean="0">
                <a:latin typeface="+mj-lt"/>
                <a:cs typeface="Times New Roman" pitchFamily="18" charset="0"/>
              </a:rPr>
              <a:t>.</a:t>
            </a:r>
          </a:p>
          <a:p>
            <a:pPr algn="ctr" eaLnBrk="1" hangingPunct="1">
              <a:lnSpc>
                <a:spcPct val="150000"/>
              </a:lnSpc>
              <a:defRPr/>
            </a:pPr>
            <a:endParaRPr lang="pt-BR" altLang="pt-BR" sz="4000" dirty="0">
              <a:latin typeface="+mj-lt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endParaRPr lang="pt-BR" altLang="pt-BR" sz="32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2053" name="Rectangle 22">
            <a:extLst>
              <a:ext uri="{FF2B5EF4-FFF2-40B4-BE49-F238E27FC236}">
                <a16:creationId xmlns:a16="http://schemas.microsoft.com/office/drawing/2014/main" xmlns="" id="{F8C32675-8ED3-4E31-9C70-9263C5FDA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73133" y="30532450"/>
            <a:ext cx="20859896" cy="646331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tabLst>
                <a:tab pos="1400175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400175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400175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400175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400175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00175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00175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00175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00175" algn="l"/>
              </a:tabLs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pt-BR" sz="3600" b="1" dirty="0" smtClean="0">
                <a:latin typeface="+mj-lt"/>
              </a:rPr>
              <a:t>REFERÊNCIAS</a:t>
            </a:r>
            <a:r>
              <a:rPr lang="pt-BR" altLang="pt-BR" sz="2800" b="1" dirty="0" smtClean="0">
                <a:latin typeface="Calibri" panose="020F0502020204030204" pitchFamily="34" charset="0"/>
              </a:rPr>
              <a:t> </a:t>
            </a:r>
            <a:endParaRPr lang="pt-BR" altLang="pt-BR" sz="2800" b="1" dirty="0">
              <a:latin typeface="Calibri" panose="020F0502020204030204" pitchFamily="34" charset="0"/>
            </a:endParaRPr>
          </a:p>
        </p:txBody>
      </p:sp>
      <p:sp>
        <p:nvSpPr>
          <p:cNvPr id="37" name="Rectangle 6">
            <a:extLst>
              <a:ext uri="{FF2B5EF4-FFF2-40B4-BE49-F238E27FC236}">
                <a16:creationId xmlns:a16="http://schemas.microsoft.com/office/drawing/2014/main" xmlns="" id="{9C1A3088-0039-4BE3-99DD-9A078313B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9465" y="1385746"/>
            <a:ext cx="22502970" cy="286232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/>
          <a:p>
            <a:pPr algn="ctr" eaLnBrk="1" hangingPunct="1">
              <a:defRPr/>
            </a:pPr>
            <a:r>
              <a:rPr lang="pt-BR" sz="6000" b="1" dirty="0" smtClean="0">
                <a:latin typeface="+mj-lt"/>
              </a:rPr>
              <a:t>VERIFICAÇÃO DAS PROPRIEDADES DE SUCOS </a:t>
            </a:r>
            <a:r>
              <a:rPr lang="pt-BR" sz="6000" b="1" dirty="0" smtClean="0">
                <a:latin typeface="+mj-lt"/>
              </a:rPr>
              <a:t>DETOX </a:t>
            </a:r>
            <a:r>
              <a:rPr lang="pt-BR" sz="6000" b="1" dirty="0" smtClean="0">
                <a:latin typeface="+mj-lt"/>
              </a:rPr>
              <a:t>NO CONTROLE DE OBESIDADE E PRESSÃO ARTERIAL. </a:t>
            </a:r>
            <a:endParaRPr lang="pt-BR" sz="6000" b="1" cap="all" dirty="0">
              <a:latin typeface="+mj-lt"/>
            </a:endParaRPr>
          </a:p>
          <a:p>
            <a:pPr algn="ctr" eaLnBrk="1" hangingPunct="1">
              <a:defRPr/>
            </a:pPr>
            <a:r>
              <a:rPr lang="pt-BR" sz="6000" b="1" cap="all" dirty="0">
                <a:latin typeface="+mj-lt"/>
              </a:rPr>
              <a:t> </a:t>
            </a:r>
            <a:endParaRPr lang="pt-BR" sz="6000" b="1" dirty="0">
              <a:latin typeface="Calibri" panose="020F0502020204030204" pitchFamily="34" charset="0"/>
            </a:endParaRPr>
          </a:p>
        </p:txBody>
      </p:sp>
      <p:sp>
        <p:nvSpPr>
          <p:cNvPr id="2055" name="CaixaDeTexto 20">
            <a:extLst>
              <a:ext uri="{FF2B5EF4-FFF2-40B4-BE49-F238E27FC236}">
                <a16:creationId xmlns:a16="http://schemas.microsoft.com/office/drawing/2014/main" xmlns="" id="{51661A90-6109-41A9-8F4E-EE4A87F08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6663" y="23888700"/>
            <a:ext cx="5540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5400">
                <a:solidFill>
                  <a:schemeClr val="bg1"/>
                </a:solidFill>
                <a:latin typeface="Calibri" panose="020F0502020204030204" pitchFamily="34" charset="0"/>
              </a:rPr>
              <a:t>C</a:t>
            </a:r>
          </a:p>
        </p:txBody>
      </p:sp>
      <p:sp>
        <p:nvSpPr>
          <p:cNvPr id="2056" name="CaixaDeTexto 21">
            <a:extLst>
              <a:ext uri="{FF2B5EF4-FFF2-40B4-BE49-F238E27FC236}">
                <a16:creationId xmlns:a16="http://schemas.microsoft.com/office/drawing/2014/main" xmlns="" id="{19AE8C75-32CA-46E6-8FA4-35CB1AD8E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29288" y="23931563"/>
            <a:ext cx="6111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5400">
                <a:solidFill>
                  <a:schemeClr val="bg1"/>
                </a:solidFill>
                <a:latin typeface="Calibri" panose="020F0502020204030204" pitchFamily="34" charset="0"/>
              </a:rPr>
              <a:t>D</a:t>
            </a:r>
          </a:p>
        </p:txBody>
      </p:sp>
      <p:sp>
        <p:nvSpPr>
          <p:cNvPr id="2057" name="Rectangle 8">
            <a:extLst>
              <a:ext uri="{FF2B5EF4-FFF2-40B4-BE49-F238E27FC236}">
                <a16:creationId xmlns:a16="http://schemas.microsoft.com/office/drawing/2014/main" xmlns="" id="{65B1EBBC-3496-4E54-9355-B1583EC5D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73529" y="24888848"/>
            <a:ext cx="14838358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pt-BR" altLang="pt-BR" sz="4000" b="1" dirty="0" smtClean="0"/>
              <a:t>CONSIDERAÇÕES FINAIS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sz="4000" dirty="0" smtClean="0"/>
              <a:t>O nosso suco contém ingredientes que contribuem para o controle da obesidade e pressão arterial</a:t>
            </a:r>
            <a:r>
              <a:rPr lang="pt-BR" sz="4000" smtClean="0"/>
              <a:t>, </a:t>
            </a:r>
            <a:r>
              <a:rPr lang="pt-BR" sz="4000" smtClean="0"/>
              <a:t>porém só funciona </a:t>
            </a:r>
            <a:r>
              <a:rPr lang="pt-BR" sz="4000" dirty="0" smtClean="0"/>
              <a:t>se associado a uma dieta saudável, a prática de exercícios e o consumo de água.</a:t>
            </a:r>
            <a:endParaRPr lang="pt-BR" altLang="pt-BR" sz="4000" b="1" dirty="0"/>
          </a:p>
        </p:txBody>
      </p:sp>
      <p:sp>
        <p:nvSpPr>
          <p:cNvPr id="2059" name="Rectangle 8">
            <a:extLst>
              <a:ext uri="{FF2B5EF4-FFF2-40B4-BE49-F238E27FC236}">
                <a16:creationId xmlns:a16="http://schemas.microsoft.com/office/drawing/2014/main" xmlns="" id="{879CC75C-2076-476F-BE4C-4402A5E20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855" y="24460220"/>
            <a:ext cx="13858972" cy="16342935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defRPr/>
            </a:pPr>
            <a:r>
              <a:rPr lang="pt-BR" altLang="pt-BR" sz="4000" b="1" dirty="0" smtClean="0">
                <a:latin typeface="+mj-lt"/>
              </a:rPr>
              <a:t>DESENVOLVIMENTO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BR" sz="3600" dirty="0" smtClean="0"/>
              <a:t>As toxinas, quando são acumuladas, podem trazer muitos malefícios e até o surgimento de doenças. O consumo adequado de fibras na dieta usual parece reduzir o risco de desenvolvimento de algumas doenças crônicas, como: doença arterial coronariana, AVC, hipertensão arterial, diabetes mellitus e algumas desordens gastrointestinais.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BR" sz="3600" dirty="0" smtClean="0"/>
              <a:t>Além disso, o aumento na ingestão de fibras melhora os níveis dos lipídeos séricos , reduz os níveis de pressão arterial, melhora o controle da glicemia em pacientes com diabetes mellitus, auxilia na redução do peso corporal e atua na melhora do sistema imunológico. A couve, além de conter fibras, também possui potássio que pode contribuir para a manutenção de baixos níveis de pressão arterial e atuar como agente anti-hipertensivo em pacientes com pré-hipertensão ou com hipertensão moderada. Porém, não estão claras as evidências da ingestão de potássio como meio de prevenção da hipertensão arterial.</a:t>
            </a:r>
          </a:p>
          <a:p>
            <a:pPr algn="just"/>
            <a:endParaRPr lang="pt-BR" sz="3600" dirty="0" smtClean="0"/>
          </a:p>
          <a:p>
            <a:pPr algn="just" eaLnBrk="1" hangingPunct="1">
              <a:lnSpc>
                <a:spcPct val="150000"/>
              </a:lnSpc>
              <a:defRPr/>
            </a:pPr>
            <a:endParaRPr lang="pt-BR" altLang="pt-BR" sz="3600" b="1" dirty="0">
              <a:latin typeface="+mj-lt"/>
            </a:endParaRPr>
          </a:p>
          <a:p>
            <a:pPr algn="just" eaLnBrk="1" hangingPunct="1">
              <a:lnSpc>
                <a:spcPct val="150000"/>
              </a:lnSpc>
              <a:defRPr/>
            </a:pPr>
            <a:endParaRPr lang="pt-BR" altLang="pt-BR" sz="2800" dirty="0">
              <a:latin typeface="+mn-lt"/>
            </a:endParaRPr>
          </a:p>
        </p:txBody>
      </p:sp>
      <p:pic>
        <p:nvPicPr>
          <p:cNvPr id="2" name="Picture 25" descr="C:\Users\kelly.ribeiro\Documents\2015\logo UNIFEOB\novo logo UNIFEOB AZUL.png">
            <a:extLst>
              <a:ext uri="{FF2B5EF4-FFF2-40B4-BE49-F238E27FC236}">
                <a16:creationId xmlns:a16="http://schemas.microsoft.com/office/drawing/2014/main" xmlns="" id="{4F33F130-B301-47D5-828E-DD13B4875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" y="1387475"/>
            <a:ext cx="6919913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2" name="Retângulo 1">
            <a:extLst>
              <a:ext uri="{FF2B5EF4-FFF2-40B4-BE49-F238E27FC236}">
                <a16:creationId xmlns:a16="http://schemas.microsoft.com/office/drawing/2014/main" xmlns="" id="{340C9A34-314A-460D-9581-E1DAEEBE1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2803" y="528490"/>
            <a:ext cx="7904729" cy="64633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sz="3600" b="1" dirty="0"/>
              <a:t> </a:t>
            </a:r>
            <a:r>
              <a:rPr lang="pt-BR" sz="3600" b="1" dirty="0" smtClean="0"/>
              <a:t>Projeto Integrado  </a:t>
            </a:r>
            <a:r>
              <a:rPr lang="pt-BR" sz="3600" b="1" dirty="0"/>
              <a:t>UNIFEOB - </a:t>
            </a:r>
            <a:r>
              <a:rPr lang="pt-BR" sz="3600" b="1" dirty="0" smtClean="0"/>
              <a:t>2020</a:t>
            </a:r>
            <a:endParaRPr lang="pt-BR" altLang="pt-BR" sz="1050" b="1" dirty="0">
              <a:latin typeface="Calibri" panose="020F0502020204030204" pitchFamily="34" charset="0"/>
            </a:endParaRPr>
          </a:p>
        </p:txBody>
      </p:sp>
      <p:pic>
        <p:nvPicPr>
          <p:cNvPr id="2061" name="Picture 20">
            <a:extLst>
              <a:ext uri="{FF2B5EF4-FFF2-40B4-BE49-F238E27FC236}">
                <a16:creationId xmlns:a16="http://schemas.microsoft.com/office/drawing/2014/main" xmlns="" id="{ED747DF2-D929-49CA-86AE-8BB394EEA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2211625"/>
            <a:ext cx="324040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461F32BC-EAF7-4B75-B9FD-203990607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8325" y="42273538"/>
            <a:ext cx="162020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3600" b="1" dirty="0"/>
              <a:t> </a:t>
            </a:r>
            <a:r>
              <a:rPr lang="pt-BR" altLang="pt-BR" sz="3600" b="1" dirty="0" smtClean="0"/>
              <a:t>Projeto Integrado UNIFEOB </a:t>
            </a:r>
            <a:r>
              <a:rPr lang="pt-BR" altLang="pt-BR" sz="3600" b="1" dirty="0"/>
              <a:t>- </a:t>
            </a:r>
            <a:r>
              <a:rPr lang="pt-BR" altLang="pt-BR" sz="3600" b="1" dirty="0" smtClean="0"/>
              <a:t>2020</a:t>
            </a:r>
            <a:endParaRPr lang="pt-BR" altLang="pt-BR" sz="3600" b="1" dirty="0">
              <a:latin typeface="Calibri" panose="020F0502020204030204" pitchFamily="34" charset="0"/>
            </a:endParaRPr>
          </a:p>
        </p:txBody>
      </p:sp>
      <p:pic>
        <p:nvPicPr>
          <p:cNvPr id="19" name="Imagem 18" descr="WhatsApp Image 2020-06-11 at 15.42.50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293" y="13101578"/>
            <a:ext cx="14030169" cy="101441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" name="CaixaDeTexto 19"/>
          <p:cNvSpPr txBox="1"/>
          <p:nvPr/>
        </p:nvSpPr>
        <p:spPr>
          <a:xfrm>
            <a:off x="1271483" y="23388650"/>
            <a:ext cx="128430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/>
              <a:t>Fonte</a:t>
            </a:r>
            <a:r>
              <a:rPr lang="pt-BR" sz="2800" dirty="0" smtClean="0">
                <a:solidFill>
                  <a:srgbClr val="080808"/>
                </a:solidFill>
              </a:rPr>
              <a:t>: </a:t>
            </a:r>
            <a:r>
              <a:rPr lang="pt-BR" sz="2800" dirty="0" smtClean="0">
                <a:solidFill>
                  <a:srgbClr val="080808"/>
                </a:solidFill>
              </a:rPr>
              <a:t>https://</a:t>
            </a:r>
            <a:r>
              <a:rPr lang="pt-BR" sz="2800" dirty="0" smtClean="0"/>
              <a:t>www.montarumnegocio.com/como-fazer-suco-detox-para-vender/</a:t>
            </a:r>
            <a:endParaRPr lang="pt-BR" sz="2800" dirty="0"/>
          </a:p>
        </p:txBody>
      </p:sp>
      <p:pic>
        <p:nvPicPr>
          <p:cNvPr id="22" name="Imagem 21" descr="Sem título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45099" y="7386538"/>
            <a:ext cx="12522463" cy="166450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6" name="CaixaDeTexto 25"/>
          <p:cNvSpPr txBox="1"/>
          <p:nvPr/>
        </p:nvSpPr>
        <p:spPr>
          <a:xfrm>
            <a:off x="16487777" y="31532582"/>
            <a:ext cx="1478766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/>
              <a:t>ARAUJO, Edma Maria de; MENEZES, Hilary Castle de; TOMAZINI, Julien Mironescu. Fibras solúveis e insolúveis de verduras, tubérculos e canela para uso em nutrição clínica. Ciênc. Tecnol. Aliment., Campinas , v. 29, n. 2, p. 401-406, June 2009. Diponível em &lt;</a:t>
            </a:r>
            <a:r>
              <a:rPr lang="pt-BR" sz="3600" u="sng" dirty="0" smtClean="0"/>
              <a:t>http://www.scielo.br/scielo.</a:t>
            </a:r>
            <a:r>
              <a:rPr lang="pt-BR" sz="3600" u="sng" dirty="0" err="1" smtClean="0"/>
              <a:t>php</a:t>
            </a:r>
            <a:r>
              <a:rPr lang="pt-BR" sz="3600" u="sng" dirty="0" smtClean="0"/>
              <a:t>?script=</a:t>
            </a:r>
            <a:r>
              <a:rPr lang="pt-BR" sz="3600" u="sng" dirty="0" err="1" smtClean="0"/>
              <a:t>sci_arttext&amp;pid</a:t>
            </a:r>
            <a:r>
              <a:rPr lang="pt-BR" sz="3600" u="sng" dirty="0" smtClean="0"/>
              <a:t>=S0101-20612009000200027&amp;</a:t>
            </a:r>
            <a:r>
              <a:rPr lang="pt-BR" sz="3600" u="sng" dirty="0" err="1" smtClean="0"/>
              <a:t>lng</a:t>
            </a:r>
            <a:r>
              <a:rPr lang="pt-BR" sz="3600" u="sng" dirty="0" smtClean="0"/>
              <a:t>=</a:t>
            </a:r>
            <a:r>
              <a:rPr lang="pt-BR" sz="3600" u="sng" dirty="0" err="1" smtClean="0"/>
              <a:t>en&amp;nrm</a:t>
            </a:r>
            <a:r>
              <a:rPr lang="pt-BR" sz="3600" u="sng" dirty="0" smtClean="0"/>
              <a:t>=</a:t>
            </a:r>
            <a:r>
              <a:rPr lang="pt-BR" sz="3600" u="sng" dirty="0" err="1" smtClean="0"/>
              <a:t>iso</a:t>
            </a:r>
            <a:r>
              <a:rPr lang="pt-BR" sz="3600" dirty="0" smtClean="0"/>
              <a:t>&gt;. </a:t>
            </a:r>
            <a:endParaRPr lang="pt-BR" sz="3600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16487777" y="35818862"/>
            <a:ext cx="151304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/>
              <a:t>MONTEIRO, Mirelle . Consumo de uma preparação </a:t>
            </a:r>
            <a:r>
              <a:rPr lang="pt-BR" sz="3600" dirty="0" err="1" smtClean="0"/>
              <a:t>detox</a:t>
            </a:r>
            <a:r>
              <a:rPr lang="pt-BR" sz="3600" dirty="0" smtClean="0"/>
              <a:t>: conhecimento popular. jspui, 2018. Disponível em: </a:t>
            </a:r>
            <a:r>
              <a:rPr lang="pt-BR" sz="3600" u="sng" dirty="0" smtClean="0"/>
              <a:t>http://131.0.244.66:8082/jspui/bitstream/123456789/1285/1/TRABALHO%20DE%20CONCLUS%c3%83O%20DE%20CURSO%20-%20MIRELLE%20LORDELO%20MONTEIRO.</a:t>
            </a:r>
            <a:r>
              <a:rPr lang="pt-BR" sz="3600" u="sng" dirty="0" err="1" smtClean="0"/>
              <a:t>pdf</a:t>
            </a:r>
            <a:r>
              <a:rPr lang="pt-BR" sz="3600" dirty="0" smtClean="0"/>
              <a:t>.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8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8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1276</TotalTime>
  <Words>448</Words>
  <Application>Microsoft Office PowerPoint</Application>
  <PresentationFormat>Personalizar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Design padrão</vt:lpstr>
      <vt:lpstr>Slide 1</vt:lpstr>
    </vt:vector>
  </TitlesOfParts>
  <Company>UNIFEOB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UNIFEOB</dc:creator>
  <cp:lastModifiedBy>Rosane</cp:lastModifiedBy>
  <cp:revision>132</cp:revision>
  <cp:lastPrinted>2017-09-28T18:25:41Z</cp:lastPrinted>
  <dcterms:created xsi:type="dcterms:W3CDTF">2009-11-13T00:24:20Z</dcterms:created>
  <dcterms:modified xsi:type="dcterms:W3CDTF">2020-06-11T20:46:38Z</dcterms:modified>
</cp:coreProperties>
</file>