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sldIdLst>
    <p:sldId id="265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6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443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86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2733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959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281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006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101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451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89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03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01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78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821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7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23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45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A7BE2-8052-42C2-A32C-470C8E78953C}" type="datetimeFigureOut">
              <a:rPr lang="pt-BR" smtClean="0"/>
              <a:t>28/05/2021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CAD31A-1174-4A95-9868-64FF2078F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969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narmed.com/obesidade-conceito-epidemiologia-fisiopatologia-tipos-e-danos-colunistas" TargetMode="External"/><Relationship Id="rId2" Type="http://schemas.openxmlformats.org/officeDocument/2006/relationships/hyperlink" Target="https://www.scielo.br/scielo.php?pid=S0101-60832004000400002&amp;script=sci_arttext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5C512C4-D59C-4C17-B850-66D3C7F00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2288" y="583379"/>
            <a:ext cx="6741012" cy="1022281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ctr"/>
            <a:r>
              <a:rPr lang="pt-BR" sz="48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 que é obesidade ?</a:t>
            </a:r>
            <a:endParaRPr lang="pt-BR" sz="48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1539"/>
            <a:ext cx="7459539" cy="4976461"/>
          </a:xfrm>
          <a:prstGeom prst="ellipse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8" name="Retângulo 7"/>
          <p:cNvSpPr/>
          <p:nvPr/>
        </p:nvSpPr>
        <p:spPr>
          <a:xfrm>
            <a:off x="4411539" y="2074905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uma doença multifatorial, que emergiu como uma epidemia em países  desenvolvidos e ainda em desenvolvimento;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É um grande problema de saúde publica nos países;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Está relacionado ao excesso de gordura corporal e aumento de morbimortalidade;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Esta condição aumenta o risco de desenvolver doenças como: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Doença arterial coronariana;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Hipertensão arterial;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Diabetes tipo II;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Doenças pulmonares obstrutivas;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Osteoartrite;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Câncer;</a:t>
            </a:r>
          </a:p>
        </p:txBody>
      </p:sp>
    </p:spTree>
    <p:extLst>
      <p:ext uri="{BB962C8B-B14F-4D97-AF65-F5344CB8AC3E}">
        <p14:creationId xmlns:p14="http://schemas.microsoft.com/office/powerpoint/2010/main" val="165336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18942" y="566671"/>
            <a:ext cx="1210184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Associação Brasileira para o Estudo da Obesidade e da Síndrome Metabólica (ABESO).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Diretrizes Brasileira de Obesidade. 3 ed. São Paulo, 2009. Disponível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em:&amp;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lt;http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://www.abeso.org.br/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/diretrizes_brasileiras_obesidade_2009_2010_1.pdf&amp;gt;.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Acesso em: 19 maio. 2021.</a:t>
            </a:r>
          </a:p>
          <a:p>
            <a:pPr algn="just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BRASIL. Agência Nacional de Vigilância Sanitária (ANVISA). Resolução-RE N° 3.764, de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25 de setembro de 2014. Diário Oficial da União, seção 1, n 186. Disponível em: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lt;http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://pesquisa.in.gov.br/imprensa/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jsp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/visualiza/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index.jsp?data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=26/09/2014&amp;amp;jornal=1&amp;amp;pagi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na=66&amp;amp;totalArquivos=240&amp;gt;. Acesso em: 19 maio 2021.</a:t>
            </a:r>
          </a:p>
          <a:p>
            <a:pPr algn="just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Abeso.Diretrizes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Brasileiras de Obesidade 4° edição, 2016. Disponível://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https:abeso.org.br/diretrizes/. Acesso em: 17 mai. 2021.</a:t>
            </a:r>
          </a:p>
          <a:p>
            <a:pPr algn="just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Pinheiro, Dr. Pinheiro.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Orlistat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Xenical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) - Como tomar e efeitos.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 Saúde.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Disponível:// https: www.mdsaude.com/ bulas /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orlistat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/. Acesso em: 17 mai. 2021.</a:t>
            </a:r>
          </a:p>
          <a:p>
            <a:pPr algn="just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Pinheiro, Dr. Pinheiro. Sibutramina - Remédio para emagrecer.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 Saúde.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Disponível:// https: www.mdsaude.com/ bulas /sibutramina/. Acesso em: 17 mai.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2021.</a:t>
            </a:r>
          </a:p>
        </p:txBody>
      </p:sp>
    </p:spTree>
    <p:extLst>
      <p:ext uri="{BB962C8B-B14F-4D97-AF65-F5344CB8AC3E}">
        <p14:creationId xmlns:p14="http://schemas.microsoft.com/office/powerpoint/2010/main" val="12706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394953" y="356092"/>
            <a:ext cx="6096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Ana Luiza Barbosa Pereira – RA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21000896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Bruna Carolina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Sitko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Rozalino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– RA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21000061</a:t>
            </a:r>
          </a:p>
          <a:p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Fellipe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Augusto Jacinto – RA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21001063</a:t>
            </a: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Laís Naiara de Assis – RA 21000908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Natalia Pereira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Beneduzi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– RA 20001383</a:t>
            </a:r>
            <a:b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71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28FF5CFC-C5CA-43E1-ABEA-18551E21F0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110" y="561994"/>
            <a:ext cx="4752304" cy="457481"/>
          </a:xfrm>
        </p:spPr>
        <p:txBody>
          <a:bodyPr/>
          <a:lstStyle/>
          <a:p>
            <a:pPr algn="just"/>
            <a:r>
              <a:rPr lang="pt-B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Quais problemas psicológicos podem surgir ?</a:t>
            </a:r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5BB31396-F3E5-4026-8D86-FB59D9A48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95836" y="1381549"/>
            <a:ext cx="6690951" cy="3750682"/>
          </a:xfrm>
        </p:spPr>
        <p:txBody>
          <a:bodyPr>
            <a:noAutofit/>
          </a:bodyPr>
          <a:lstStyle/>
          <a:p>
            <a:pPr algn="just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indivíduos obesos, apresentam diversos distúrbios psicológicos, por sofrer problemas relacionados ao preconceito social e discriminação, decorrente ao comportamento alimentar;</a:t>
            </a:r>
          </a:p>
          <a:p>
            <a:pPr algn="just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menosprezo da imagem física leva a preocupação opressiva, </a:t>
            </a:r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tornando 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este individuo inseguro devido a inabilidade de perder peso;</a:t>
            </a:r>
          </a:p>
          <a:p>
            <a:pPr algn="just"/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Desconfiança, sensação 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isolamento, humilhação decorrente ao preconceito e discriminação os quais estão sujeitos;</a:t>
            </a:r>
          </a:p>
          <a:p>
            <a:pPr algn="just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excesso de peso não demonstra nenhuma condição psicológica própria e nem traços de personalidade comuns.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932" y="3256890"/>
            <a:ext cx="3462741" cy="346274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4" name="Texto explicativo em elipse 13"/>
          <p:cNvSpPr/>
          <p:nvPr/>
        </p:nvSpPr>
        <p:spPr>
          <a:xfrm>
            <a:off x="9131122" y="2442309"/>
            <a:ext cx="1596980" cy="957713"/>
          </a:xfrm>
          <a:prstGeom prst="wedgeEllipseCallou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Não sou capaz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Texto explicativo em elipse 14"/>
          <p:cNvSpPr/>
          <p:nvPr/>
        </p:nvSpPr>
        <p:spPr>
          <a:xfrm>
            <a:off x="7492285" y="1927154"/>
            <a:ext cx="1625959" cy="1030310"/>
          </a:xfrm>
          <a:prstGeom prst="wedgeEllipseCallou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Sou um fracasso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6" name="Texto explicativo em elipse 15"/>
          <p:cNvSpPr/>
          <p:nvPr/>
        </p:nvSpPr>
        <p:spPr>
          <a:xfrm>
            <a:off x="10135673" y="3683359"/>
            <a:ext cx="1803042" cy="1094704"/>
          </a:xfrm>
          <a:prstGeom prst="wedgeEllipseCallou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Qual é o meu problema?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8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F43673C6-8215-434C-921C-6C08A1EBF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4" y="240376"/>
            <a:ext cx="4185623" cy="576262"/>
          </a:xfrm>
        </p:spPr>
        <p:txBody>
          <a:bodyPr/>
          <a:lstStyle/>
          <a:p>
            <a:r>
              <a:rPr lang="pt-B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Comportamento alimentar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3EB51A8B-3770-429F-9B9E-1D3404FD2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8266" y="669702"/>
            <a:ext cx="6047028" cy="412123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Maior parte dos obesos </a:t>
            </a:r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consomem 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carboidratos com intuito de não apenas saciar a fome, mas para combater a ansiedade, </a:t>
            </a:r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fadiga e 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depressão</a:t>
            </a:r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Dieta rica em carboidratos, a oxidação de glicose e sensação de saciedade se eleva </a:t>
            </a:r>
          </a:p>
          <a:p>
            <a:pPr algn="just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Alimentos ricos em </a:t>
            </a:r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lipídeos (gordura), 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contribui para o equilíbrio energético positivo, o que aumenta a fome e quantidade de energia consumida e gera o ganho de peso;</a:t>
            </a:r>
          </a:p>
          <a:p>
            <a:pPr algn="just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sexo feminino, tem preferência em consumir alimentos ricos em gordura e doces;</a:t>
            </a:r>
          </a:p>
          <a:p>
            <a:pPr marL="0" indent="0" algn="just">
              <a:buNone/>
            </a:pPr>
            <a:endParaRPr lang="pt-B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5314680" y="3586417"/>
            <a:ext cx="6289183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Restrição Alimentar</a:t>
            </a:r>
          </a:p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Estratégia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que as pessoas usam para o controle de peso, afim de prevenir o ganho de peso ou promover sua perda;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Muitos indivíduos, inclusive mulheres, acabam tentando impor seu próprio padrão alimentar e seleção de alimentos, denominado restrição dietética;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Os obesos, tentam perder peso, e as suas respostas acabam prejudicando sintomas emocionais;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81" y="2562895"/>
            <a:ext cx="5029199" cy="5029199"/>
          </a:xfrm>
          <a:prstGeom prst="ellipse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  <a:softEdge rad="11250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72" y="240376"/>
            <a:ext cx="3274913" cy="32749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</p:pic>
    </p:spTree>
    <p:extLst>
      <p:ext uri="{BB962C8B-B14F-4D97-AF65-F5344CB8AC3E}">
        <p14:creationId xmlns:p14="http://schemas.microsoft.com/office/powerpoint/2010/main" val="161749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467914"/>
            <a:ext cx="8596668" cy="13208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Aumento de glicose no sangue</a:t>
            </a:r>
            <a:endParaRPr lang="pt-B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77333" y="1128314"/>
            <a:ext cx="7618249" cy="1859585"/>
          </a:xfrm>
        </p:spPr>
        <p:txBody>
          <a:bodyPr/>
          <a:lstStyle/>
          <a:p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aumento do nível de glicose no sangue pode ocorrer de maneira silenciosa fazendo com que o organismo pare de fabricar insulina suficiente para o seu funcionamento, desenvolvendo doenças como o diabetes tipo 1 e tipo 2. Segundo estimativas da Federação Internacional de Diabetes, até 2045, 629 milhões de pessoas terão Diabetes no mundo todo. Por isso, o diagnóstico precoce é de extrema importância para a prevenção e os cuidados necessários com a doença.</a:t>
            </a:r>
          </a:p>
          <a:p>
            <a:endParaRPr lang="pt-B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xplosão 1 6"/>
          <p:cNvSpPr/>
          <p:nvPr/>
        </p:nvSpPr>
        <p:spPr>
          <a:xfrm rot="929602">
            <a:off x="8021120" y="833386"/>
            <a:ext cx="4001810" cy="242285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i="1" dirty="0" smtClean="0"/>
              <a:t>ATENÇÃO</a:t>
            </a:r>
            <a:endParaRPr lang="pt-BR" sz="2000" b="1" i="1" dirty="0"/>
          </a:p>
        </p:txBody>
      </p:sp>
      <p:sp>
        <p:nvSpPr>
          <p:cNvPr id="13" name="Retângulo 12"/>
          <p:cNvSpPr/>
          <p:nvPr/>
        </p:nvSpPr>
        <p:spPr>
          <a:xfrm>
            <a:off x="4069724" y="3490175"/>
            <a:ext cx="7741872" cy="3426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pt-BR" sz="1200" b="1" spc="25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 saber, é necessário que seja feito um hemograma (exame de sangue). E nele saíram os resultados;</a:t>
            </a:r>
          </a:p>
          <a:p>
            <a:pPr algn="just">
              <a:lnSpc>
                <a:spcPts val="1950"/>
              </a:lnSpc>
              <a:spcAft>
                <a:spcPts val="0"/>
              </a:spcAft>
            </a:pPr>
            <a:endParaRPr lang="pt-BR" sz="1200" b="1" spc="25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pt-BR" sz="1200" b="1" spc="25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Valores </a:t>
            </a:r>
            <a:r>
              <a:rPr lang="pt-BR" sz="1200" b="1" spc="2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referência para exames de glicemia:</a:t>
            </a:r>
            <a:endParaRPr lang="pt-BR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95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1200" b="1" spc="2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Glicemia de jejum normal</a:t>
            </a:r>
            <a:endParaRPr lang="pt-BR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algn="just">
              <a:lnSpc>
                <a:spcPts val="1950"/>
              </a:lnSpc>
              <a:spcAft>
                <a:spcPts val="0"/>
              </a:spcAft>
            </a:pPr>
            <a:r>
              <a:rPr lang="pt-BR" sz="1200" b="1" spc="2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Inferior a 110 mg/dl</a:t>
            </a:r>
            <a:endParaRPr lang="pt-BR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95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1200" b="1" spc="2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Glicemia de jejum alterada</a:t>
            </a:r>
            <a:endParaRPr lang="pt-BR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algn="just">
              <a:lnSpc>
                <a:spcPts val="1950"/>
              </a:lnSpc>
              <a:spcAft>
                <a:spcPts val="0"/>
              </a:spcAft>
            </a:pPr>
            <a:r>
              <a:rPr lang="pt-BR" sz="1200" b="1" spc="2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Entre 110 mg/dl e 125 mg/dl</a:t>
            </a:r>
            <a:endParaRPr lang="pt-BR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95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1200" b="1" spc="2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Diabetes</a:t>
            </a:r>
            <a:endParaRPr lang="pt-BR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algn="just">
              <a:lnSpc>
                <a:spcPts val="1950"/>
              </a:lnSpc>
              <a:spcAft>
                <a:spcPts val="0"/>
              </a:spcAft>
            </a:pPr>
            <a:r>
              <a:rPr lang="pt-BR" sz="1200" b="1" spc="2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Igual ou superior a 126 mg/dl</a:t>
            </a:r>
            <a:endParaRPr lang="pt-BR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95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1200" b="1" spc="2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Glicemia de jejum baixa ou hipoglicemia</a:t>
            </a:r>
            <a:endParaRPr lang="pt-BR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algn="just">
              <a:lnSpc>
                <a:spcPts val="1950"/>
              </a:lnSpc>
              <a:spcAft>
                <a:spcPts val="0"/>
              </a:spcAft>
            </a:pPr>
            <a:r>
              <a:rPr lang="pt-BR" sz="1200" b="1" spc="2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Igual ou inferior a 70 mg/dl</a:t>
            </a:r>
            <a:endParaRPr lang="pt-BR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ts val="1950"/>
              </a:lnSpc>
              <a:spcAft>
                <a:spcPts val="0"/>
              </a:spcAft>
            </a:pPr>
            <a:r>
              <a:rPr lang="pt-BR" sz="1200" spc="2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58" y="4169829"/>
            <a:ext cx="4038569" cy="268817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Texto explicativo em forma de nuvem 14"/>
          <p:cNvSpPr/>
          <p:nvPr/>
        </p:nvSpPr>
        <p:spPr>
          <a:xfrm>
            <a:off x="1738648" y="2714517"/>
            <a:ext cx="2331076" cy="1455312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ln w="3175">
                  <a:solidFill>
                    <a:schemeClr val="tx1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 como podemos saber se nosso nível de glicemia está normal ?</a:t>
            </a:r>
          </a:p>
        </p:txBody>
      </p:sp>
    </p:spTree>
    <p:extLst>
      <p:ext uri="{BB962C8B-B14F-4D97-AF65-F5344CB8AC3E}">
        <p14:creationId xmlns:p14="http://schemas.microsoft.com/office/powerpoint/2010/main" val="394881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12105" y="242031"/>
            <a:ext cx="4185623" cy="576262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Diabetes gestacional</a:t>
            </a:r>
            <a:endParaRPr lang="pt-B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0" y="908445"/>
            <a:ext cx="4185623" cy="33041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Nessa 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condição, os níveis têm valores de referência diferentes: quando a glicemia está acima de 92 mg/dl pode se identificar a diabetes gestacional, mas para a confirmação é necessário outros exames como o de tolerância a glicose e o exame de curva glicêmica.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333081" y="242031"/>
            <a:ext cx="4185618" cy="576262"/>
          </a:xfrm>
        </p:spPr>
        <p:txBody>
          <a:bodyPr/>
          <a:lstStyle/>
          <a:p>
            <a:r>
              <a:rPr lang="pt-B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Dislipidemia (CID 10 - E78) 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24217" y="908445"/>
            <a:ext cx="4403345" cy="22903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a elevação anormal dos níveis de lipídios no sangue, como colesterol e triglicérides. Geralmente, a doença é assintomática, mas pode estar associada a outras condições de saúde como, alcoolismo, tabagismo, obesidade, hipotireoidismo e </a:t>
            </a:r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diabetes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535481" y="3198756"/>
            <a:ext cx="4762907" cy="34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lnSpc>
                <a:spcPts val="1980"/>
              </a:lnSpc>
              <a:spcAft>
                <a:spcPts val="900"/>
              </a:spcAft>
            </a:pPr>
            <a:r>
              <a:rPr lang="pt-B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As 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causas da </a:t>
            </a:r>
            <a:r>
              <a:rPr lang="pt-BR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dislipidemia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podem ser:</a:t>
            </a: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11617" y="3780824"/>
            <a:ext cx="6096000" cy="25160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ts val="1980"/>
              </a:lnSpc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Genética: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o indivíduo apresenta alguma característica genética que altera o metabolismo dos lipídios no sangue, ocasionando elevação do colesterol e/ou dos triglicérides. </a:t>
            </a:r>
            <a:endParaRPr lang="pt-BR" sz="16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ts val="1980"/>
              </a:lnSpc>
              <a:spcAft>
                <a:spcPts val="9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Hábitos de vida: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a segunda causa está ligada a alguns hábitos desenvolvidos pelos indivíduos, como obesidade, sedentarismo ou mesmo situações que alteram o metabolismo dos lipídios, como Diabetes Mellitus, alcoolismo, </a:t>
            </a:r>
            <a:r>
              <a:rPr lang="pt-BR" sz="1600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insuficiência renal, 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hipotireoidismo ou uso de alguns medicamentos.</a:t>
            </a:r>
            <a:endParaRPr lang="pt-BR" sz="16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899" y="3000776"/>
            <a:ext cx="4447175" cy="38572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7762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582" y="2145588"/>
            <a:ext cx="2651977" cy="439706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  <a:softEdge rad="6350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Estou obeso, o que devo fazer ?</a:t>
            </a:r>
            <a:endParaRPr lang="pt-B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2714" y="1758451"/>
            <a:ext cx="6420514" cy="3304117"/>
          </a:xfrm>
        </p:spPr>
        <p:txBody>
          <a:bodyPr/>
          <a:lstStyle/>
          <a:p>
            <a:r>
              <a:rPr lang="pt-BR" dirty="0">
                <a:latin typeface="Arial"/>
                <a:cs typeface="Calibri" panose="020F0502020204030204"/>
              </a:rPr>
              <a:t>Acompanhamento médico , </a:t>
            </a:r>
            <a:r>
              <a:rPr lang="pt-BR" dirty="0" smtClean="0">
                <a:latin typeface="Arial"/>
                <a:cs typeface="Calibri" panose="020F0502020204030204"/>
              </a:rPr>
              <a:t>é extremamente </a:t>
            </a:r>
            <a:r>
              <a:rPr lang="pt-BR" dirty="0">
                <a:latin typeface="Arial"/>
                <a:cs typeface="Calibri" panose="020F0502020204030204"/>
              </a:rPr>
              <a:t>necessário.</a:t>
            </a:r>
          </a:p>
          <a:p>
            <a:r>
              <a:rPr lang="pt-BR" dirty="0">
                <a:latin typeface="Arial"/>
                <a:cs typeface="Calibri" panose="020F0502020204030204"/>
              </a:rPr>
              <a:t>Prática de exercícios físicos.</a:t>
            </a:r>
          </a:p>
          <a:p>
            <a:r>
              <a:rPr lang="pt-BR" dirty="0">
                <a:latin typeface="Arial"/>
                <a:cs typeface="Calibri" panose="020F0502020204030204"/>
              </a:rPr>
              <a:t>Alimentação balanceada .</a:t>
            </a:r>
          </a:p>
          <a:p>
            <a:r>
              <a:rPr lang="pt-BR" dirty="0">
                <a:latin typeface="Arial"/>
                <a:cs typeface="Calibri" panose="020F0502020204030204"/>
              </a:rPr>
              <a:t>Acompanhamento psicológico.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53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7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Em </a:t>
            </a:r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casos que a prática de exercícios e a alimentação não surtem os resultados 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há </a:t>
            </a:r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também os tratamentos farmacológicos. </a:t>
            </a:r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Que são medicamento que irão ajudar no processo de emagrecimento.</a:t>
            </a:r>
            <a: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/>
            </a:r>
            <a:br>
              <a:rPr lang="pt-BR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</a:br>
            <a:endParaRPr lang="pt-BR" sz="20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02332" y="2214322"/>
            <a:ext cx="4157127" cy="271193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Sibutramina</a:t>
            </a: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: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Age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diretamente nos neurotransmissores , dando ao paciente a sensação de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saciedade.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ea typeface="+mn-lt"/>
              <a:cs typeface="+mn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Liraglutida</a:t>
            </a:r>
            <a:r>
              <a:rPr lang="pt-BR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: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Ajuda na absorção de gordura e contribui na melhoria de doenças relacionadas ao aumento de peso , como hipertensão arterial , diabetes mellitus 2 e 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dislipidemias.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ea typeface="+mn-lt"/>
              <a:cs typeface="+mn-lt"/>
            </a:endParaRPr>
          </a:p>
          <a:p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4957305" y="2214322"/>
            <a:ext cx="533165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pt-B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Fluoxetina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 outros inibidores da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recaptação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de serotonina (fluoxetina e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sertralina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São utilizados para tratamento da depressão, e podem acabar proporcionando 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efeito de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perda de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peso, embora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não tenham indicação formal no tratamento de obesidade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938942" y="4141039"/>
            <a:ext cx="53500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pt-BR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Orlistate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: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Diferente dos outros medicamentos citados acima , o mesmo irá reduzir à absorção das gorduras ingeridas pelos alimentos.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ea typeface="+mn-lt"/>
              <a:cs typeface="+mn-lt"/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1955409" y="5472332"/>
            <a:ext cx="6583680" cy="118168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/>
            <a:r>
              <a:rPr lang="pt-BR" dirty="0">
                <a:solidFill>
                  <a:schemeClr val="tx1"/>
                </a:solidFill>
                <a:latin typeface="Arial"/>
                <a:ea typeface="+mn-lt"/>
                <a:cs typeface="Calibri"/>
              </a:rPr>
              <a:t>Toda medicação possui seus riscos e suas </a:t>
            </a:r>
            <a:r>
              <a:rPr lang="pt-BR" dirty="0" smtClean="0">
                <a:solidFill>
                  <a:schemeClr val="tx1"/>
                </a:solidFill>
                <a:latin typeface="Arial"/>
                <a:ea typeface="+mn-lt"/>
                <a:cs typeface="Calibri"/>
              </a:rPr>
              <a:t>contraindicações. </a:t>
            </a:r>
            <a:r>
              <a:rPr lang="pt-BR" b="1" u="sng" dirty="0">
                <a:solidFill>
                  <a:schemeClr val="tx1"/>
                </a:solidFill>
                <a:latin typeface="Arial"/>
                <a:ea typeface="+mn-lt"/>
                <a:cs typeface="Calibri"/>
              </a:rPr>
              <a:t>Relembrando : faça acompanhamento médico .</a:t>
            </a:r>
          </a:p>
        </p:txBody>
      </p:sp>
    </p:spTree>
    <p:extLst>
      <p:ext uri="{BB962C8B-B14F-4D97-AF65-F5344CB8AC3E}">
        <p14:creationId xmlns:p14="http://schemas.microsoft.com/office/powerpoint/2010/main" val="130808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Referências Bibliográficas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30002" y="165151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XAVIER, H. T. et al. V Diretriz Brasileira de Dislipidemias e Prevenção da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Aterosclerose. Arq. Bras.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Cardiol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, São Paulo, v. 101, n. 4, supl. 1, p. 1-20,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Oct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 2013.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Disponível: &amp;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lt;http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://www.scielo.br/scielo.php?script=sci_arttext&amp;amp;pid=S0066-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782X2013004100001&amp;amp;lng=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en&amp;amp;nrm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iso&amp;gt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;. Acesso em 11 de Maio de 2021</a:t>
            </a:r>
          </a:p>
          <a:p>
            <a:pPr algn="just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FRANCO, Luciana Ferreira et al. Glicemia de jejum de pacientes da rede pública de saúde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na região sul de São Paulo: correlação com hemoglobina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glicada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e níveis lipídicos. Rev.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bras.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epidemiol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, São Paulo, v 22, 2019. Disponível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lt;http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://www.scielo.br/scielo.php?script=sci_arttext&amp;amp;pid=S1415-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790X2019000100449&amp;amp;lng=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en&amp;amp;nrm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iso&amp;gt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;. Acesso em 11 de Maio de 2021</a:t>
            </a:r>
          </a:p>
          <a:p>
            <a:pPr algn="just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MAGSCAN, Medicina e Saúde. Lipidograma completo (lipídios totais, colesterol,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triglicerídeos). MAGSCAN Medicina e Saúde. Disponível em: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https://magscan.com.br/exame/lipidograma-completo-lipidios-totais-colesteroltrig/.Acesso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em:10 mai. 2021.</a:t>
            </a:r>
          </a:p>
        </p:txBody>
      </p:sp>
    </p:spTree>
    <p:extLst>
      <p:ext uri="{BB962C8B-B14F-4D97-AF65-F5344CB8AC3E}">
        <p14:creationId xmlns:p14="http://schemas.microsoft.com/office/powerpoint/2010/main" val="108872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67286" y="354676"/>
            <a:ext cx="9144000" cy="6738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ZULEIKA, S. C. </a:t>
            </a:r>
            <a:r>
              <a:rPr lang="pt-BR" sz="1600" dirty="0" err="1">
                <a:latin typeface="Arial" panose="020B0604020202020204" pitchFamily="34" charset="0"/>
                <a:ea typeface="Arial" panose="020B0604020202020204" pitchFamily="34" charset="0"/>
              </a:rPr>
              <a:t>Halpern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; RODRIGUES, M. D. Bosco; COSTA, R. F. </a:t>
            </a:r>
            <a:r>
              <a:rPr lang="pt-BR" sz="1600" dirty="0" err="1">
                <a:latin typeface="Arial" panose="020B0604020202020204" pitchFamily="34" charset="0"/>
                <a:ea typeface="Arial" panose="020B0604020202020204" pitchFamily="34" charset="0"/>
              </a:rPr>
              <a:t>Derterminantes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 fisiológicos do controle do peso e apetite. </a:t>
            </a:r>
            <a:r>
              <a:rPr lang="pt-BR" sz="1600" dirty="0" err="1">
                <a:latin typeface="Arial" panose="020B0604020202020204" pitchFamily="34" charset="0"/>
                <a:ea typeface="Arial" panose="020B0604020202020204" pitchFamily="34" charset="0"/>
              </a:rPr>
              <a:t>Archives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Arial" panose="020B0604020202020204" pitchFamily="34" charset="0"/>
              </a:rPr>
              <a:t>of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Arial" panose="020B0604020202020204" pitchFamily="34" charset="0"/>
              </a:rPr>
              <a:t>Clinical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Arial" panose="020B0604020202020204" pitchFamily="34" charset="0"/>
              </a:rPr>
              <a:t>Psychiatry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 (São Paulo). Rev. psiquiatr. clín. Vol.31, n4, p.1 a 4, 2004. Disponível em: </a:t>
            </a:r>
            <a:r>
              <a:rPr lang="pt-BR" sz="1600" u="sng" dirty="0"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https://www.scielo.br/scielo.php?pid=S0101-60832004000400002&amp;script=sci_arttext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. Acesso em: 04 de maio de 2021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BERNARDI, F; CICHELERO, C.; VITOLO, M. R. Comportamento de restrição alimentar e obesidade. </a:t>
            </a:r>
            <a:r>
              <a:rPr lang="pt-BR" sz="1600" b="1" dirty="0">
                <a:latin typeface="Arial" panose="020B0604020202020204" pitchFamily="34" charset="0"/>
                <a:ea typeface="Arial" panose="020B0604020202020204" pitchFamily="34" charset="0"/>
              </a:rPr>
              <a:t>Rev. Nutr.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 Campinas, v. 18, n. 1, pág. 85-93, fevereiro de 2005. Disponível em &lt;http://www.scielo.br/scielo.php?script=sci_arttext&amp;pid=S1415-52732005000100008&amp;lng=en&amp;nrm=iso&gt;. Acesso em: 06 de maio de 2021.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sz="1600" dirty="0" smtClean="0">
                <a:latin typeface="Arial" panose="020B0604020202020204" pitchFamily="34" charset="0"/>
                <a:ea typeface="Arial" panose="020B0604020202020204" pitchFamily="34" charset="0"/>
              </a:rPr>
              <a:t>COELHO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pt-BR" sz="1600" dirty="0" err="1">
                <a:latin typeface="Arial" panose="020B0604020202020204" pitchFamily="34" charset="0"/>
                <a:ea typeface="Arial" panose="020B0604020202020204" pitchFamily="34" charset="0"/>
              </a:rPr>
              <a:t>Rhyan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. Obesidade: conceito, epidemiologia, fisiopatologia, tipos e danos. Disponível em </a:t>
            </a:r>
            <a:r>
              <a:rPr lang="pt-BR" sz="1600" u="sng" dirty="0"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https://www.sanarmed.com/obesidade-conceito-epidemiologia-fisiopatologia-tipos-e-danos-colunistas</a:t>
            </a:r>
            <a:r>
              <a:rPr lang="pt-BR" sz="1600" dirty="0">
                <a:latin typeface="Arial" panose="020B0604020202020204" pitchFamily="34" charset="0"/>
                <a:ea typeface="Arial" panose="020B0604020202020204" pitchFamily="34" charset="0"/>
              </a:rPr>
              <a:t>. Acesso em: 06/05/2021.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  <a:p>
            <a:pPr algn="just"/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MANCINI, Marcio C; HALPERN, Alfredo. Tratamento Farmacológico da Obesidade. 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Arq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Bras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Endocrinol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Metab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 , São Paulo, v. 46, n. 5, pág. 497-512, outubro de 2002. Disponível</a:t>
            </a:r>
          </a:p>
          <a:p>
            <a:pPr algn="just"/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em&amp;lt;http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://www.scielo.br/scielo.php?script=sci_arttext&amp;amp;pid=S000427302002000500003&amp;amp;lng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en&amp;amp;nrm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iso&amp;gt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;. Acesso em 19 de maio de 2021. </a:t>
            </a:r>
          </a:p>
          <a:p>
            <a:pPr marL="3810" indent="-1270" algn="just">
              <a:lnSpc>
                <a:spcPct val="143000"/>
              </a:lnSpc>
              <a:spcBef>
                <a:spcPts val="2215"/>
              </a:spcBef>
              <a:spcAft>
                <a:spcPts val="0"/>
              </a:spcAft>
            </a:pPr>
            <a:endParaRPr lang="pt-BR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2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Vermelho Violeta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765</TotalTime>
  <Words>967</Words>
  <Application>Microsoft Office PowerPoint</Application>
  <PresentationFormat>Widescreen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Trebuchet MS</vt:lpstr>
      <vt:lpstr>Wingdings</vt:lpstr>
      <vt:lpstr>Wingdings 3</vt:lpstr>
      <vt:lpstr>Facetado</vt:lpstr>
      <vt:lpstr>O que é obesidade ?</vt:lpstr>
      <vt:lpstr>Apresentação do PowerPoint</vt:lpstr>
      <vt:lpstr>Apresentação do PowerPoint</vt:lpstr>
      <vt:lpstr>Aumento de glicose no sangue</vt:lpstr>
      <vt:lpstr>Apresentação do PowerPoint</vt:lpstr>
      <vt:lpstr>Estou obeso, o que devo fazer ?</vt:lpstr>
      <vt:lpstr>Em casos que a prática de exercícios e a alimentação não surtem os resultados há também os tratamentos farmacológicos. Que são medicamento que irão ajudar no processo de emagrecimento. </vt:lpstr>
      <vt:lpstr>Referências Bibliográficas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Obesidade</dc:title>
  <dc:creator>Ana Luiza Barbosa</dc:creator>
  <cp:lastModifiedBy>Notebook</cp:lastModifiedBy>
  <cp:revision>47</cp:revision>
  <dcterms:created xsi:type="dcterms:W3CDTF">2021-05-24T19:14:53Z</dcterms:created>
  <dcterms:modified xsi:type="dcterms:W3CDTF">2021-05-29T01:33:58Z</dcterms:modified>
</cp:coreProperties>
</file>